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1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9" r:id="rId4"/>
    <p:sldId id="277" r:id="rId5"/>
    <p:sldId id="260" r:id="rId6"/>
    <p:sldId id="278" r:id="rId7"/>
    <p:sldId id="273" r:id="rId8"/>
    <p:sldId id="272" r:id="rId9"/>
    <p:sldId id="268" r:id="rId10"/>
    <p:sldId id="274" r:id="rId11"/>
    <p:sldId id="276" r:id="rId12"/>
    <p:sldId id="279" r:id="rId13"/>
    <p:sldId id="280" r:id="rId14"/>
    <p:sldId id="281" r:id="rId15"/>
    <p:sldId id="286" r:id="rId16"/>
    <p:sldId id="282" r:id="rId17"/>
    <p:sldId id="283" r:id="rId18"/>
    <p:sldId id="287" r:id="rId19"/>
    <p:sldId id="284" r:id="rId20"/>
    <p:sldId id="289" r:id="rId21"/>
    <p:sldId id="285" r:id="rId22"/>
    <p:sldId id="288" r:id="rId23"/>
    <p:sldId id="258" r:id="rId2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FAF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5" autoAdjust="0"/>
    <p:restoredTop sz="95538" autoAdjust="0"/>
  </p:normalViewPr>
  <p:slideViewPr>
    <p:cSldViewPr>
      <p:cViewPr>
        <p:scale>
          <a:sx n="80" d="100"/>
          <a:sy n="80" d="100"/>
        </p:scale>
        <p:origin x="45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0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broj objava</a:t>
            </a:r>
            <a:r>
              <a:rPr lang="hr-HR" sz="1200"/>
              <a:t> po mjesecima</a:t>
            </a:r>
            <a:endParaRPr lang="en-US" sz="1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'objave po mjesecima'!$I$26</c:f>
              <c:strCache>
                <c:ptCount val="1"/>
                <c:pt idx="0">
                  <c:v>broj objava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'objave po mjesecima'!$H$27:$H$38</c:f>
              <c:strCache>
                <c:ptCount val="12"/>
                <c:pt idx="0">
                  <c:v>siječanj</c:v>
                </c:pt>
                <c:pt idx="1">
                  <c:v>veljača</c:v>
                </c:pt>
                <c:pt idx="2">
                  <c:v>ožujak</c:v>
                </c:pt>
                <c:pt idx="3">
                  <c:v>travanj</c:v>
                </c:pt>
                <c:pt idx="4">
                  <c:v>svibanj</c:v>
                </c:pt>
                <c:pt idx="5">
                  <c:v>lipanj</c:v>
                </c:pt>
                <c:pt idx="6">
                  <c:v>srpanj</c:v>
                </c:pt>
                <c:pt idx="7">
                  <c:v>kolovoz</c:v>
                </c:pt>
                <c:pt idx="8">
                  <c:v>rujan</c:v>
                </c:pt>
                <c:pt idx="9">
                  <c:v>listopad</c:v>
                </c:pt>
                <c:pt idx="10">
                  <c:v>studeni</c:v>
                </c:pt>
                <c:pt idx="11">
                  <c:v>prosinac</c:v>
                </c:pt>
              </c:strCache>
            </c:strRef>
          </c:cat>
          <c:val>
            <c:numRef>
              <c:f>'objave po mjesecima'!$I$27:$I$38</c:f>
              <c:numCache>
                <c:formatCode>General</c:formatCode>
                <c:ptCount val="12"/>
                <c:pt idx="0">
                  <c:v>59</c:v>
                </c:pt>
                <c:pt idx="1">
                  <c:v>114</c:v>
                </c:pt>
                <c:pt idx="2">
                  <c:v>80</c:v>
                </c:pt>
                <c:pt idx="3">
                  <c:v>113</c:v>
                </c:pt>
                <c:pt idx="4">
                  <c:v>97</c:v>
                </c:pt>
                <c:pt idx="5">
                  <c:v>115</c:v>
                </c:pt>
                <c:pt idx="6">
                  <c:v>133</c:v>
                </c:pt>
                <c:pt idx="7">
                  <c:v>105</c:v>
                </c:pt>
                <c:pt idx="8">
                  <c:v>167</c:v>
                </c:pt>
                <c:pt idx="9">
                  <c:v>157</c:v>
                </c:pt>
                <c:pt idx="10">
                  <c:v>103</c:v>
                </c:pt>
                <c:pt idx="1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F8-4BD2-9446-B1A2674021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1035357648"/>
        <c:axId val="1035364720"/>
      </c:barChart>
      <c:catAx>
        <c:axId val="103535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5364720"/>
        <c:crosses val="autoZero"/>
        <c:auto val="1"/>
        <c:lblAlgn val="ctr"/>
        <c:lblOffset val="100"/>
        <c:noMultiLvlLbl val="0"/>
      </c:catAx>
      <c:valAx>
        <c:axId val="1035364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5357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Vrsta medija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'vrsta medija'!$E$5</c:f>
              <c:strCache>
                <c:ptCount val="1"/>
                <c:pt idx="0">
                  <c:v>Broj objava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252-4D0D-818E-3609D107B89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252-4D0D-818E-3609D107B89D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'vrsta medija'!$D$6:$D$7</c:f>
              <c:strCache>
                <c:ptCount val="2"/>
                <c:pt idx="0">
                  <c:v>Internetski portali - 796</c:v>
                </c:pt>
                <c:pt idx="1">
                  <c:v>Tiskani mediji - 509</c:v>
                </c:pt>
              </c:strCache>
            </c:strRef>
          </c:cat>
          <c:val>
            <c:numRef>
              <c:f>'vrsta medija'!$E$6:$E$7</c:f>
              <c:numCache>
                <c:formatCode>General</c:formatCode>
                <c:ptCount val="2"/>
                <c:pt idx="0">
                  <c:v>796</c:v>
                </c:pt>
                <c:pt idx="1">
                  <c:v>509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52-4D0D-818E-3609D107B89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350735662494522"/>
          <c:y val="0.73497921124789478"/>
          <c:w val="0.43649264337505483"/>
          <c:h val="0.237540173958324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Mediji koji su najviše objavljivali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mediji!$D$1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mediji!$C$2:$C$14</c:f>
              <c:strCache>
                <c:ptCount val="13"/>
                <c:pt idx="0">
                  <c:v>www.zagorje-international.hr</c:v>
                </c:pt>
                <c:pt idx="1">
                  <c:v>Zagorski list</c:v>
                </c:pt>
                <c:pt idx="2">
                  <c:v>www.zagorje.com</c:v>
                </c:pt>
                <c:pt idx="3">
                  <c:v>Zagorje International</c:v>
                </c:pt>
                <c:pt idx="4">
                  <c:v>Glas Zagorja</c:v>
                </c:pt>
                <c:pt idx="5">
                  <c:v>www.sjever.hr</c:v>
                </c:pt>
                <c:pt idx="6">
                  <c:v>www.glasistre.hr</c:v>
                </c:pt>
                <c:pt idx="7">
                  <c:v>Večernji list</c:v>
                </c:pt>
                <c:pt idx="8">
                  <c:v>www.vecernji.hr</c:v>
                </c:pt>
                <c:pt idx="9">
                  <c:v>www.tportal.hr</c:v>
                </c:pt>
                <c:pt idx="10">
                  <c:v>24 sata</c:v>
                </c:pt>
                <c:pt idx="11">
                  <c:v>Lokalna Hrvatska</c:v>
                </c:pt>
                <c:pt idx="12">
                  <c:v>Večernji list - Specijal</c:v>
                </c:pt>
              </c:strCache>
            </c:strRef>
          </c:cat>
          <c:val>
            <c:numRef>
              <c:f>mediji!$D$2:$D$14</c:f>
              <c:numCache>
                <c:formatCode>General</c:formatCode>
                <c:ptCount val="13"/>
                <c:pt idx="0">
                  <c:v>119</c:v>
                </c:pt>
                <c:pt idx="1">
                  <c:v>115</c:v>
                </c:pt>
                <c:pt idx="2">
                  <c:v>112</c:v>
                </c:pt>
                <c:pt idx="3">
                  <c:v>109</c:v>
                </c:pt>
                <c:pt idx="4">
                  <c:v>46</c:v>
                </c:pt>
                <c:pt idx="5">
                  <c:v>36</c:v>
                </c:pt>
                <c:pt idx="6">
                  <c:v>30</c:v>
                </c:pt>
                <c:pt idx="7">
                  <c:v>25</c:v>
                </c:pt>
                <c:pt idx="8">
                  <c:v>25</c:v>
                </c:pt>
                <c:pt idx="9">
                  <c:v>21</c:v>
                </c:pt>
                <c:pt idx="10">
                  <c:v>20</c:v>
                </c:pt>
                <c:pt idx="11">
                  <c:v>20</c:v>
                </c:pt>
                <c:pt idx="1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D2-4A81-9F03-BD3E644C86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42563536"/>
        <c:axId val="942559792"/>
      </c:barChart>
      <c:catAx>
        <c:axId val="9425635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2559792"/>
        <c:crosses val="autoZero"/>
        <c:auto val="1"/>
        <c:lblAlgn val="ctr"/>
        <c:lblOffset val="100"/>
        <c:noMultiLvlLbl val="0"/>
      </c:catAx>
      <c:valAx>
        <c:axId val="94255979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2563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kv!$E$214</c:f>
              <c:strCache>
                <c:ptCount val="1"/>
                <c:pt idx="0">
                  <c:v>Komercijalna vrijednost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kv!$D$215:$D$216</c:f>
              <c:strCache>
                <c:ptCount val="2"/>
                <c:pt idx="0">
                  <c:v>Tiskani mediji</c:v>
                </c:pt>
                <c:pt idx="1">
                  <c:v>Internetski portali</c:v>
                </c:pt>
              </c:strCache>
            </c:strRef>
          </c:cat>
          <c:val>
            <c:numRef>
              <c:f>kv!$E$215:$E$216</c:f>
              <c:numCache>
                <c:formatCode>#,##0.00\ [$€-1]</c:formatCode>
                <c:ptCount val="2"/>
                <c:pt idx="0">
                  <c:v>913708.84569795651</c:v>
                </c:pt>
                <c:pt idx="1">
                  <c:v>236322.50658371468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EC-4979-B095-209D7AC215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50426847"/>
        <c:axId val="1850416031"/>
      </c:barChart>
      <c:catAx>
        <c:axId val="18504268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0416031"/>
        <c:crosses val="autoZero"/>
        <c:auto val="1"/>
        <c:lblAlgn val="ctr"/>
        <c:lblOffset val="100"/>
        <c:noMultiLvlLbl val="0"/>
      </c:catAx>
      <c:valAx>
        <c:axId val="1850416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\ [$€-1]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04268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Sheet6!$G$10</c:f>
              <c:strCache>
                <c:ptCount val="1"/>
                <c:pt idx="0">
                  <c:v>Broj objava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Sheet6!$F$11:$F$15</c:f>
              <c:strCache>
                <c:ptCount val="5"/>
                <c:pt idx="0">
                  <c:v>Dvor Veliki Tabor</c:v>
                </c:pt>
                <c:pt idx="1">
                  <c:v>Galerija Antuna Augustunčića</c:v>
                </c:pt>
                <c:pt idx="2">
                  <c:v>Muzej krapinskih neandertalaca</c:v>
                </c:pt>
                <c:pt idx="3">
                  <c:v>Muzej seljačkih buna</c:v>
                </c:pt>
                <c:pt idx="4">
                  <c:v>Muzej "Staro selo" Kumrovec</c:v>
                </c:pt>
              </c:strCache>
            </c:strRef>
          </c:cat>
          <c:val>
            <c:numRef>
              <c:f>Sheet6!$G$11:$G$15</c:f>
              <c:numCache>
                <c:formatCode>General</c:formatCode>
                <c:ptCount val="5"/>
                <c:pt idx="0">
                  <c:v>329</c:v>
                </c:pt>
                <c:pt idx="1">
                  <c:v>97</c:v>
                </c:pt>
                <c:pt idx="2">
                  <c:v>415</c:v>
                </c:pt>
                <c:pt idx="3">
                  <c:v>264</c:v>
                </c:pt>
                <c:pt idx="4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2F-4E49-A121-3C05ED37ED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31844656"/>
        <c:axId val="1131866704"/>
      </c:barChart>
      <c:catAx>
        <c:axId val="11318446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1866704"/>
        <c:crosses val="autoZero"/>
        <c:auto val="1"/>
        <c:lblAlgn val="ctr"/>
        <c:lblOffset val="100"/>
        <c:noMultiLvlLbl val="0"/>
      </c:catAx>
      <c:valAx>
        <c:axId val="113186670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1844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Sheet6!$G$22</c:f>
              <c:strCache>
                <c:ptCount val="1"/>
                <c:pt idx="0">
                  <c:v>Komercijalna vrijednost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Sheet6!$F$23:$F$27</c:f>
              <c:strCache>
                <c:ptCount val="5"/>
                <c:pt idx="0">
                  <c:v>Dvor Veliki Tabor</c:v>
                </c:pt>
                <c:pt idx="1">
                  <c:v>Galerija Antuna Augustunčića</c:v>
                </c:pt>
                <c:pt idx="2">
                  <c:v>Muzej krapinskih neandertalaca</c:v>
                </c:pt>
                <c:pt idx="3">
                  <c:v>Muzej seljačkih buna</c:v>
                </c:pt>
                <c:pt idx="4">
                  <c:v>Muzej "Staro selo" Kumrovec</c:v>
                </c:pt>
              </c:strCache>
            </c:strRef>
          </c:cat>
          <c:val>
            <c:numRef>
              <c:f>Sheet6!$G$23:$G$27</c:f>
              <c:numCache>
                <c:formatCode>#,##0.00\ [$€-1]</c:formatCode>
                <c:ptCount val="5"/>
                <c:pt idx="0">
                  <c:v>204764.08</c:v>
                </c:pt>
                <c:pt idx="1">
                  <c:v>96526.88</c:v>
                </c:pt>
                <c:pt idx="2">
                  <c:v>410175.22979325749</c:v>
                </c:pt>
                <c:pt idx="3">
                  <c:v>175084.40481144065</c:v>
                </c:pt>
                <c:pt idx="4">
                  <c:v>87237.570852518402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C6-444E-98CE-B89BEC8E51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7"/>
        <c:axId val="1026027408"/>
        <c:axId val="1026030736"/>
      </c:barChart>
      <c:catAx>
        <c:axId val="1026027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6030736"/>
        <c:crosses val="autoZero"/>
        <c:auto val="1"/>
        <c:lblAlgn val="ctr"/>
        <c:lblOffset val="100"/>
        <c:noMultiLvlLbl val="0"/>
      </c:catAx>
      <c:valAx>
        <c:axId val="1026030736"/>
        <c:scaling>
          <c:orientation val="minMax"/>
          <c:max val="450000"/>
          <c:min val="0"/>
        </c:scaling>
        <c:delete val="0"/>
        <c:axPos val="l"/>
        <c:numFmt formatCode="#,##0.00\ [$€-1]" sourceLinked="1"/>
        <c:majorTickMark val="none"/>
        <c:minorTickMark val="none"/>
        <c:tickLblPos val="nextTo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6027408"/>
        <c:crosses val="autoZero"/>
        <c:crossBetween val="between"/>
        <c:majorUnit val="5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9F86572-6DAC-468B-882E-EE75F74823E0}" type="datetimeFigureOut">
              <a:rPr lang="hr-HR"/>
              <a:pPr>
                <a:defRPr/>
              </a:pPr>
              <a:t>12.1.2023.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93DDF98-9D88-4836-A617-CA5CE943B14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8175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64639B4-1D1B-43EE-A81D-DE53841521F5}" type="datetimeFigureOut">
              <a:rPr lang="hr-HR"/>
              <a:pPr>
                <a:defRPr/>
              </a:pPr>
              <a:t>12.1.2023.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hr-H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C8E5A81-90E6-4B33-8B75-4CC6683E33C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48018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altLang="sr-Latn-R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DB533B-BB15-4F12-8C2C-326666B472E2}" type="slidenum">
              <a:rPr lang="hr-HR" altLang="sr-Latn-R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hr-HR" altLang="sr-Latn-R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481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A28D0F-5B35-4FE1-8FAF-A892705D9220}" type="datetimeFigureOut">
              <a:rPr lang="hr-HR" smtClean="0"/>
              <a:pPr>
                <a:defRPr/>
              </a:pPr>
              <a:t>12.1.2023.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BB98FD-08D4-437D-9A0F-6284504964B3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272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F19B68-AB75-48A1-BD76-354CC46D0202}" type="datetimeFigureOut">
              <a:rPr lang="hr-HR" smtClean="0"/>
              <a:pPr>
                <a:defRPr/>
              </a:pPr>
              <a:t>12.1.2023.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3B91B8-F7A8-4E77-A326-B19D275D2866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9917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F19B68-AB75-48A1-BD76-354CC46D0202}" type="datetimeFigureOut">
              <a:rPr lang="hr-HR" smtClean="0"/>
              <a:pPr>
                <a:defRPr/>
              </a:pPr>
              <a:t>12.1.2023.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3B91B8-F7A8-4E77-A326-B19D275D2866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2403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F19B68-AB75-48A1-BD76-354CC46D0202}" type="datetimeFigureOut">
              <a:rPr lang="hr-HR" smtClean="0"/>
              <a:pPr>
                <a:defRPr/>
              </a:pPr>
              <a:t>12.1.2023.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3B91B8-F7A8-4E77-A326-B19D275D2866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6127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F19B68-AB75-48A1-BD76-354CC46D0202}" type="datetimeFigureOut">
              <a:rPr lang="hr-HR" smtClean="0"/>
              <a:pPr>
                <a:defRPr/>
              </a:pPr>
              <a:t>12.1.2023.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3B91B8-F7A8-4E77-A326-B19D275D2866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7349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F19B68-AB75-48A1-BD76-354CC46D0202}" type="datetimeFigureOut">
              <a:rPr lang="hr-HR" smtClean="0"/>
              <a:pPr>
                <a:defRPr/>
              </a:pPr>
              <a:t>12.1.2023.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3B91B8-F7A8-4E77-A326-B19D275D2866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4000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8354C3-E756-4A24-BD4D-A67C02D6F5B3}" type="datetimeFigureOut">
              <a:rPr lang="hr-HR" smtClean="0"/>
              <a:pPr>
                <a:defRPr/>
              </a:pPr>
              <a:t>12.1.2023.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56F8C5-516C-40C3-B52B-71AFD42B58D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0544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659AD4-79B3-4FDD-9F54-0CC981B91F6B}" type="datetimeFigureOut">
              <a:rPr lang="hr-HR" smtClean="0"/>
              <a:pPr>
                <a:defRPr/>
              </a:pPr>
              <a:t>12.1.2023.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9AD60-0F6F-43A2-8ABC-4E8B101085E8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8676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AC06C5-9374-44E3-BB63-7BA2644F7994}" type="datetimeFigureOut">
              <a:rPr lang="hr-HR" smtClean="0"/>
              <a:pPr>
                <a:defRPr/>
              </a:pPr>
              <a:t>12.1.2023.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283557-8477-462C-A042-E05E2927AA89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4150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965A80-4A8E-4D9A-8FA1-70DDEEB2231B}" type="datetimeFigureOut">
              <a:rPr lang="hr-HR" smtClean="0"/>
              <a:pPr>
                <a:defRPr/>
              </a:pPr>
              <a:t>12.1.2023.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AD3E4-C73B-47BD-B077-4F1B23ACC328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8491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F19B68-AB75-48A1-BD76-354CC46D0202}" type="datetimeFigureOut">
              <a:rPr lang="hr-HR" smtClean="0"/>
              <a:pPr>
                <a:defRPr/>
              </a:pPr>
              <a:t>12.1.2023.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3B91B8-F7A8-4E77-A326-B19D275D2866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423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F2C57F-25D3-4BA6-908C-8F4B188CD937}" type="datetimeFigureOut">
              <a:rPr lang="hr-HR" smtClean="0"/>
              <a:pPr>
                <a:defRPr/>
              </a:pPr>
              <a:t>12.1.2023.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D6E880-7223-4600-80E1-2A711B8D0E28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5516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BF3DD7-56F0-4BF6-A86E-8C527539DCA2}" type="datetimeFigureOut">
              <a:rPr lang="hr-HR" smtClean="0"/>
              <a:pPr>
                <a:defRPr/>
              </a:pPr>
              <a:t>12.1.2023.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B66F9-B6C0-4041-B440-21674C8BCEFF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6811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0BB8C3-B7B3-43A1-ACAE-778A2AE61167}" type="datetimeFigureOut">
              <a:rPr lang="hr-HR" smtClean="0"/>
              <a:pPr>
                <a:defRPr/>
              </a:pPr>
              <a:t>12.1.2023.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962CAF-5345-445C-8686-DB9459682886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3881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71D849-3E49-4D23-B97E-559315C27BA2}" type="datetimeFigureOut">
              <a:rPr lang="hr-HR" smtClean="0"/>
              <a:pPr>
                <a:defRPr/>
              </a:pPr>
              <a:t>12.1.2023.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756481-28CD-4056-ADA3-ADA7D3E1A369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34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F19B68-AB75-48A1-BD76-354CC46D0202}" type="datetimeFigureOut">
              <a:rPr lang="hr-HR" smtClean="0"/>
              <a:pPr>
                <a:defRPr/>
              </a:pPr>
              <a:t>12.1.2023.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3B91B8-F7A8-4E77-A326-B19D275D2866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3963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7F19B68-AB75-48A1-BD76-354CC46D0202}" type="datetimeFigureOut">
              <a:rPr lang="hr-HR" smtClean="0"/>
              <a:pPr>
                <a:defRPr/>
              </a:pPr>
              <a:t>12.1.2023.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F3B91B8-F7A8-4E77-A326-B19D275D2866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6777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  <p:sldLayoutId id="2147484023" r:id="rId12"/>
    <p:sldLayoutId id="2147484024" r:id="rId13"/>
    <p:sldLayoutId id="2147484025" r:id="rId14"/>
    <p:sldLayoutId id="2147484026" r:id="rId15"/>
    <p:sldLayoutId id="21474840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PClipping" TargetMode="External"/><Relationship Id="rId13" Type="http://schemas.openxmlformats.org/officeDocument/2006/relationships/image" Target="../media/image1.png"/><Relationship Id="rId3" Type="http://schemas.openxmlformats.org/officeDocument/2006/relationships/hyperlink" Target="http://www.pressclip.hr/" TargetMode="External"/><Relationship Id="rId7" Type="http://schemas.openxmlformats.org/officeDocument/2006/relationships/image" Target="../media/image20.jpeg"/><Relationship Id="rId12" Type="http://schemas.openxmlformats.org/officeDocument/2006/relationships/image" Target="../media/image24.png"/><Relationship Id="rId2" Type="http://schemas.openxmlformats.org/officeDocument/2006/relationships/hyperlink" Target="mailto:analize@pressclip.h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inkedin.com/company/press-clipping-d-o-o-?trk=top_nav_home" TargetMode="External"/><Relationship Id="rId11" Type="http://schemas.openxmlformats.org/officeDocument/2006/relationships/image" Target="../media/image23.png"/><Relationship Id="rId5" Type="http://schemas.openxmlformats.org/officeDocument/2006/relationships/image" Target="../media/image19.jpeg"/><Relationship Id="rId10" Type="http://schemas.openxmlformats.org/officeDocument/2006/relationships/image" Target="../media/image22.png"/><Relationship Id="rId4" Type="http://schemas.openxmlformats.org/officeDocument/2006/relationships/hyperlink" Target="https://www.facebook.com/pages/Press-clipping-doo/192703977439561?ref=hl" TargetMode="External"/><Relationship Id="rId9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1403648" y="3654069"/>
            <a:ext cx="5898554" cy="1008112"/>
          </a:xfrm>
        </p:spPr>
        <p:txBody>
          <a:bodyPr>
            <a:normAutofit/>
          </a:bodyPr>
          <a:lstStyle/>
          <a:p>
            <a:r>
              <a:rPr lang="hr-H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Muzeji Hrvatskog zagorja</a:t>
            </a:r>
          </a:p>
          <a:p>
            <a:r>
              <a:rPr lang="hr-H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2022. godina</a:t>
            </a:r>
          </a:p>
          <a:p>
            <a:endParaRPr lang="hr-HR" altLang="sr-Latn-RS" dirty="0">
              <a:solidFill>
                <a:schemeClr val="tx1"/>
              </a:solidFill>
            </a:endParaRPr>
          </a:p>
        </p:txBody>
      </p:sp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093296"/>
            <a:ext cx="1187921" cy="45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281E115-6D44-4BBC-91C2-00D58420A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5" y="1268760"/>
            <a:ext cx="3571875" cy="12858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657E27A-0104-34DA-2A19-658F1B53DF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034366"/>
              </p:ext>
            </p:extLst>
          </p:nvPr>
        </p:nvGraphicFramePr>
        <p:xfrm>
          <a:off x="251520" y="1052736"/>
          <a:ext cx="3528392" cy="410211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187255">
                  <a:extLst>
                    <a:ext uri="{9D8B030D-6E8A-4147-A177-3AD203B41FA5}">
                      <a16:colId xmlns:a16="http://schemas.microsoft.com/office/drawing/2014/main" val="2969125057"/>
                    </a:ext>
                  </a:extLst>
                </a:gridCol>
                <a:gridCol w="624871">
                  <a:extLst>
                    <a:ext uri="{9D8B030D-6E8A-4147-A177-3AD203B41FA5}">
                      <a16:colId xmlns:a16="http://schemas.microsoft.com/office/drawing/2014/main" val="1840315820"/>
                    </a:ext>
                  </a:extLst>
                </a:gridCol>
                <a:gridCol w="798885">
                  <a:extLst>
                    <a:ext uri="{9D8B030D-6E8A-4147-A177-3AD203B41FA5}">
                      <a16:colId xmlns:a16="http://schemas.microsoft.com/office/drawing/2014/main" val="4169402474"/>
                    </a:ext>
                  </a:extLst>
                </a:gridCol>
                <a:gridCol w="917381">
                  <a:extLst>
                    <a:ext uri="{9D8B030D-6E8A-4147-A177-3AD203B41FA5}">
                      <a16:colId xmlns:a16="http://schemas.microsoft.com/office/drawing/2014/main" val="1227632869"/>
                    </a:ext>
                  </a:extLst>
                </a:gridCol>
              </a:tblGrid>
              <a:tr h="14053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1" u="none" strike="noStrike" noProof="0">
                          <a:effectLst/>
                        </a:rPr>
                        <a:t>Tiskani mediji</a:t>
                      </a:r>
                      <a:endParaRPr lang="hr-HR" sz="8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1" u="none" strike="noStrike" noProof="0">
                          <a:effectLst/>
                        </a:rPr>
                        <a:t>Broj objava</a:t>
                      </a:r>
                      <a:endParaRPr lang="hr-HR" sz="8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1" u="none" strike="noStrike" noProof="0">
                          <a:effectLst/>
                        </a:rPr>
                        <a:t>Površina u cm²</a:t>
                      </a:r>
                      <a:endParaRPr lang="hr-HR" sz="8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1" u="none" strike="noStrike" noProof="0" dirty="0">
                          <a:effectLst/>
                        </a:rPr>
                        <a:t>Komercijalna vrijednost</a:t>
                      </a:r>
                      <a:endParaRPr lang="hr-HR" sz="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extLst>
                  <a:ext uri="{0D108BD9-81ED-4DB2-BD59-A6C34878D82A}">
                    <a16:rowId xmlns:a16="http://schemas.microsoft.com/office/drawing/2014/main" val="2802454947"/>
                  </a:ext>
                </a:extLst>
              </a:tr>
              <a:tr h="1405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Večernji list - Specijal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44836,81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327.773,77 €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extLst>
                  <a:ext uri="{0D108BD9-81ED-4DB2-BD59-A6C34878D82A}">
                    <a16:rowId xmlns:a16="http://schemas.microsoft.com/office/drawing/2014/main" val="1579117036"/>
                  </a:ext>
                </a:extLst>
              </a:tr>
              <a:tr h="1405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Večernji list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23150,39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121.710,64 €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extLst>
                  <a:ext uri="{0D108BD9-81ED-4DB2-BD59-A6C34878D82A}">
                    <a16:rowId xmlns:a16="http://schemas.microsoft.com/office/drawing/2014/main" val="975159498"/>
                  </a:ext>
                </a:extLst>
              </a:tr>
              <a:tr h="1405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24 sata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8105,08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60.176,51 €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extLst>
                  <a:ext uri="{0D108BD9-81ED-4DB2-BD59-A6C34878D82A}">
                    <a16:rowId xmlns:a16="http://schemas.microsoft.com/office/drawing/2014/main" val="1441719616"/>
                  </a:ext>
                </a:extLst>
              </a:tr>
              <a:tr h="1405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Jutarnji list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11490,77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53.164,54 €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extLst>
                  <a:ext uri="{0D108BD9-81ED-4DB2-BD59-A6C34878D82A}">
                    <a16:rowId xmlns:a16="http://schemas.microsoft.com/office/drawing/2014/main" val="1274340654"/>
                  </a:ext>
                </a:extLst>
              </a:tr>
              <a:tr h="1405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Nacional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8874,42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49.080,51 €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extLst>
                  <a:ext uri="{0D108BD9-81ED-4DB2-BD59-A6C34878D82A}">
                    <a16:rowId xmlns:a16="http://schemas.microsoft.com/office/drawing/2014/main" val="3027919365"/>
                  </a:ext>
                </a:extLst>
              </a:tr>
              <a:tr h="1405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Zagorski list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50397,69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45.351,41 €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extLst>
                  <a:ext uri="{0D108BD9-81ED-4DB2-BD59-A6C34878D82A}">
                    <a16:rowId xmlns:a16="http://schemas.microsoft.com/office/drawing/2014/main" val="1946034396"/>
                  </a:ext>
                </a:extLst>
              </a:tr>
              <a:tr h="1405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Story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6363,16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40.056,47 €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extLst>
                  <a:ext uri="{0D108BD9-81ED-4DB2-BD59-A6C34878D82A}">
                    <a16:rowId xmlns:a16="http://schemas.microsoft.com/office/drawing/2014/main" val="3329092466"/>
                  </a:ext>
                </a:extLst>
              </a:tr>
              <a:tr h="1405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Jutarnji list - Like! Putovanja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5412,68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34.755,52 €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extLst>
                  <a:ext uri="{0D108BD9-81ED-4DB2-BD59-A6C34878D82A}">
                    <a16:rowId xmlns:a16="http://schemas.microsoft.com/office/drawing/2014/main" val="1151635358"/>
                  </a:ext>
                </a:extLst>
              </a:tr>
              <a:tr h="1405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Zagorje International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69779,73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20.510,48 €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extLst>
                  <a:ext uri="{0D108BD9-81ED-4DB2-BD59-A6C34878D82A}">
                    <a16:rowId xmlns:a16="http://schemas.microsoft.com/office/drawing/2014/main" val="400237114"/>
                  </a:ext>
                </a:extLst>
              </a:tr>
              <a:tr h="1405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Slobodna Dalmacija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3891,32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16.373,19 €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extLst>
                  <a:ext uri="{0D108BD9-81ED-4DB2-BD59-A6C34878D82A}">
                    <a16:rowId xmlns:a16="http://schemas.microsoft.com/office/drawing/2014/main" val="1737581121"/>
                  </a:ext>
                </a:extLst>
              </a:tr>
              <a:tr h="1405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Lider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2744,86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13.665,10 €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extLst>
                  <a:ext uri="{0D108BD9-81ED-4DB2-BD59-A6C34878D82A}">
                    <a16:rowId xmlns:a16="http://schemas.microsoft.com/office/drawing/2014/main" val="2644094631"/>
                  </a:ext>
                </a:extLst>
              </a:tr>
              <a:tr h="1405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Yachts Croatia adriatic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2505,14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12.661,19 €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extLst>
                  <a:ext uri="{0D108BD9-81ED-4DB2-BD59-A6C34878D82A}">
                    <a16:rowId xmlns:a16="http://schemas.microsoft.com/office/drawing/2014/main" val="2371387447"/>
                  </a:ext>
                </a:extLst>
              </a:tr>
              <a:tr h="1405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Express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1338,57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10.293,55 €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extLst>
                  <a:ext uri="{0D108BD9-81ED-4DB2-BD59-A6C34878D82A}">
                    <a16:rowId xmlns:a16="http://schemas.microsoft.com/office/drawing/2014/main" val="435100309"/>
                  </a:ext>
                </a:extLst>
              </a:tr>
              <a:tr h="1405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Novi list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3821,06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9.371,49 €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extLst>
                  <a:ext uri="{0D108BD9-81ED-4DB2-BD59-A6C34878D82A}">
                    <a16:rowId xmlns:a16="http://schemas.microsoft.com/office/drawing/2014/main" val="124279862"/>
                  </a:ext>
                </a:extLst>
              </a:tr>
              <a:tr h="1405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Auto motor i sport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1964,6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8.802,83 €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extLst>
                  <a:ext uri="{0D108BD9-81ED-4DB2-BD59-A6C34878D82A}">
                    <a16:rowId xmlns:a16="http://schemas.microsoft.com/office/drawing/2014/main" val="234533289"/>
                  </a:ext>
                </a:extLst>
              </a:tr>
              <a:tr h="1405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Glas Zagorja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14800,49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8.673,28 €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extLst>
                  <a:ext uri="{0D108BD9-81ED-4DB2-BD59-A6C34878D82A}">
                    <a16:rowId xmlns:a16="http://schemas.microsoft.com/office/drawing/2014/main" val="481984301"/>
                  </a:ext>
                </a:extLst>
              </a:tr>
              <a:tr h="1405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Zagreb moj grad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2338,08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7.428,98 €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extLst>
                  <a:ext uri="{0D108BD9-81ED-4DB2-BD59-A6C34878D82A}">
                    <a16:rowId xmlns:a16="http://schemas.microsoft.com/office/drawing/2014/main" val="3054777999"/>
                  </a:ext>
                </a:extLst>
              </a:tr>
              <a:tr h="1405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Glas Slavonije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4252,59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7.100,35 €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extLst>
                  <a:ext uri="{0D108BD9-81ED-4DB2-BD59-A6C34878D82A}">
                    <a16:rowId xmlns:a16="http://schemas.microsoft.com/office/drawing/2014/main" val="1120685990"/>
                  </a:ext>
                </a:extLst>
              </a:tr>
              <a:tr h="1405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Jutarnji list - Gloria IN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1144,41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6.835,02 €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extLst>
                  <a:ext uri="{0D108BD9-81ED-4DB2-BD59-A6C34878D82A}">
                    <a16:rowId xmlns:a16="http://schemas.microsoft.com/office/drawing/2014/main" val="1639712123"/>
                  </a:ext>
                </a:extLst>
              </a:tr>
              <a:tr h="1405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Liječničke novine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1429,12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6.113,28 €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extLst>
                  <a:ext uri="{0D108BD9-81ED-4DB2-BD59-A6C34878D82A}">
                    <a16:rowId xmlns:a16="http://schemas.microsoft.com/office/drawing/2014/main" val="1809670214"/>
                  </a:ext>
                </a:extLst>
              </a:tr>
              <a:tr h="2543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7 plus Regionalni tjednik - Međimurska županija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3145,47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5.974,08 €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extLst>
                  <a:ext uri="{0D108BD9-81ED-4DB2-BD59-A6C34878D82A}">
                    <a16:rowId xmlns:a16="http://schemas.microsoft.com/office/drawing/2014/main" val="2374924695"/>
                  </a:ext>
                </a:extLst>
              </a:tr>
              <a:tr h="1405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Ugostiteljstvo i turizam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4134,23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5.043,76 €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extLst>
                  <a:ext uri="{0D108BD9-81ED-4DB2-BD59-A6C34878D82A}">
                    <a16:rowId xmlns:a16="http://schemas.microsoft.com/office/drawing/2014/main" val="959760496"/>
                  </a:ext>
                </a:extLst>
              </a:tr>
              <a:tr h="2543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7 plus Regionalni tjednik - Varaždinska županija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2224,38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4.224,68 €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extLst>
                  <a:ext uri="{0D108BD9-81ED-4DB2-BD59-A6C34878D82A}">
                    <a16:rowId xmlns:a16="http://schemas.microsoft.com/office/drawing/2014/main" val="2392523614"/>
                  </a:ext>
                </a:extLst>
              </a:tr>
              <a:tr h="1405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Školske novine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3230,83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3.882,81 €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extLst>
                  <a:ext uri="{0D108BD9-81ED-4DB2-BD59-A6C34878D82A}">
                    <a16:rowId xmlns:a16="http://schemas.microsoft.com/office/drawing/2014/main" val="3182249838"/>
                  </a:ext>
                </a:extLst>
              </a:tr>
              <a:tr h="1405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Zadarski tjednik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4202,01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3.842,57 €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/>
                </a:tc>
                <a:extLst>
                  <a:ext uri="{0D108BD9-81ED-4DB2-BD59-A6C34878D82A}">
                    <a16:rowId xmlns:a16="http://schemas.microsoft.com/office/drawing/2014/main" val="324143073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7E06A74-8D5A-DAEC-F19B-7BF451AA3C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125949"/>
              </p:ext>
            </p:extLst>
          </p:nvPr>
        </p:nvGraphicFramePr>
        <p:xfrm>
          <a:off x="3923928" y="1052736"/>
          <a:ext cx="3528392" cy="4111011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221366">
                  <a:extLst>
                    <a:ext uri="{9D8B030D-6E8A-4147-A177-3AD203B41FA5}">
                      <a16:colId xmlns:a16="http://schemas.microsoft.com/office/drawing/2014/main" val="1878527103"/>
                    </a:ext>
                  </a:extLst>
                </a:gridCol>
                <a:gridCol w="610683">
                  <a:extLst>
                    <a:ext uri="{9D8B030D-6E8A-4147-A177-3AD203B41FA5}">
                      <a16:colId xmlns:a16="http://schemas.microsoft.com/office/drawing/2014/main" val="4179518427"/>
                    </a:ext>
                  </a:extLst>
                </a:gridCol>
                <a:gridCol w="773704">
                  <a:extLst>
                    <a:ext uri="{9D8B030D-6E8A-4147-A177-3AD203B41FA5}">
                      <a16:colId xmlns:a16="http://schemas.microsoft.com/office/drawing/2014/main" val="4203683299"/>
                    </a:ext>
                  </a:extLst>
                </a:gridCol>
                <a:gridCol w="922639">
                  <a:extLst>
                    <a:ext uri="{9D8B030D-6E8A-4147-A177-3AD203B41FA5}">
                      <a16:colId xmlns:a16="http://schemas.microsoft.com/office/drawing/2014/main" val="902287189"/>
                    </a:ext>
                  </a:extLst>
                </a:gridCol>
              </a:tblGrid>
              <a:tr h="1566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Zadarski list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3902,86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3.672,16 €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extLst>
                  <a:ext uri="{0D108BD9-81ED-4DB2-BD59-A6C34878D82A}">
                    <a16:rowId xmlns:a16="http://schemas.microsoft.com/office/drawing/2014/main" val="3235174992"/>
                  </a:ext>
                </a:extLst>
              </a:tr>
              <a:tr h="1566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Gloria TURIZAM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542,29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3.569,92 €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extLst>
                  <a:ext uri="{0D108BD9-81ED-4DB2-BD59-A6C34878D82A}">
                    <a16:rowId xmlns:a16="http://schemas.microsoft.com/office/drawing/2014/main" val="2098324970"/>
                  </a:ext>
                </a:extLst>
              </a:tr>
              <a:tr h="1566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Matica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1646,85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3.230,53 €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extLst>
                  <a:ext uri="{0D108BD9-81ED-4DB2-BD59-A6C34878D82A}">
                    <a16:rowId xmlns:a16="http://schemas.microsoft.com/office/drawing/2014/main" val="4201681415"/>
                  </a:ext>
                </a:extLst>
              </a:tr>
              <a:tr h="1566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Glas Istre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980,43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2.831,53 €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extLst>
                  <a:ext uri="{0D108BD9-81ED-4DB2-BD59-A6C34878D82A}">
                    <a16:rowId xmlns:a16="http://schemas.microsoft.com/office/drawing/2014/main" val="3023029833"/>
                  </a:ext>
                </a:extLst>
              </a:tr>
              <a:tr h="1566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Vijenac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2561,65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2.761,59 €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extLst>
                  <a:ext uri="{0D108BD9-81ED-4DB2-BD59-A6C34878D82A}">
                    <a16:rowId xmlns:a16="http://schemas.microsoft.com/office/drawing/2014/main" val="3352613349"/>
                  </a:ext>
                </a:extLst>
              </a:tr>
              <a:tr h="1566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Varaždinske vijesti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2223,79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2.195,90 €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extLst>
                  <a:ext uri="{0D108BD9-81ED-4DB2-BD59-A6C34878D82A}">
                    <a16:rowId xmlns:a16="http://schemas.microsoft.com/office/drawing/2014/main" val="3236074186"/>
                  </a:ext>
                </a:extLst>
              </a:tr>
              <a:tr h="1566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Croatia Inflight magazine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329,45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2.173,16 €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extLst>
                  <a:ext uri="{0D108BD9-81ED-4DB2-BD59-A6C34878D82A}">
                    <a16:rowId xmlns:a16="http://schemas.microsoft.com/office/drawing/2014/main" val="1897990104"/>
                  </a:ext>
                </a:extLst>
              </a:tr>
              <a:tr h="1566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Sportske novosti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761,99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1.884,12 €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extLst>
                  <a:ext uri="{0D108BD9-81ED-4DB2-BD59-A6C34878D82A}">
                    <a16:rowId xmlns:a16="http://schemas.microsoft.com/office/drawing/2014/main" val="682855310"/>
                  </a:ext>
                </a:extLst>
              </a:tr>
              <a:tr h="1566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Mljekarski list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806,29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1.556,14 €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extLst>
                  <a:ext uri="{0D108BD9-81ED-4DB2-BD59-A6C34878D82A}">
                    <a16:rowId xmlns:a16="http://schemas.microsoft.com/office/drawing/2014/main" val="831640195"/>
                  </a:ext>
                </a:extLst>
              </a:tr>
              <a:tr h="2538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Jutarnji list - Svijet kulture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1060,71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1.392,32 €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extLst>
                  <a:ext uri="{0D108BD9-81ED-4DB2-BD59-A6C34878D82A}">
                    <a16:rowId xmlns:a16="http://schemas.microsoft.com/office/drawing/2014/main" val="1392697497"/>
                  </a:ext>
                </a:extLst>
              </a:tr>
              <a:tr h="1566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Karlovački tjednik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1735,94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1.075,96 €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extLst>
                  <a:ext uri="{0D108BD9-81ED-4DB2-BD59-A6C34878D82A}">
                    <a16:rowId xmlns:a16="http://schemas.microsoft.com/office/drawing/2014/main" val="2284604202"/>
                  </a:ext>
                </a:extLst>
              </a:tr>
              <a:tr h="1566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Posavska Hrvatska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1939,69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927,60 €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extLst>
                  <a:ext uri="{0D108BD9-81ED-4DB2-BD59-A6C34878D82A}">
                    <a16:rowId xmlns:a16="http://schemas.microsoft.com/office/drawing/2014/main" val="3291270964"/>
                  </a:ext>
                </a:extLst>
              </a:tr>
              <a:tr h="1566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Međimurje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1477,89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694,37 €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extLst>
                  <a:ext uri="{0D108BD9-81ED-4DB2-BD59-A6C34878D82A}">
                    <a16:rowId xmlns:a16="http://schemas.microsoft.com/office/drawing/2014/main" val="1705950283"/>
                  </a:ext>
                </a:extLst>
              </a:tr>
              <a:tr h="1566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Međimurske novine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762,02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509,73 €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extLst>
                  <a:ext uri="{0D108BD9-81ED-4DB2-BD59-A6C34878D82A}">
                    <a16:rowId xmlns:a16="http://schemas.microsoft.com/office/drawing/2014/main" val="2198164865"/>
                  </a:ext>
                </a:extLst>
              </a:tr>
              <a:tr h="1566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Bjelovarski list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704,31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500,06 €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extLst>
                  <a:ext uri="{0D108BD9-81ED-4DB2-BD59-A6C34878D82A}">
                    <a16:rowId xmlns:a16="http://schemas.microsoft.com/office/drawing/2014/main" val="772542164"/>
                  </a:ext>
                </a:extLst>
              </a:tr>
              <a:tr h="1566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Lokalna Hrvatska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2735,08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362,26 €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extLst>
                  <a:ext uri="{0D108BD9-81ED-4DB2-BD59-A6C34878D82A}">
                    <a16:rowId xmlns:a16="http://schemas.microsoft.com/office/drawing/2014/main" val="4230608318"/>
                  </a:ext>
                </a:extLst>
              </a:tr>
              <a:tr h="2538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Hrvatski umirovljenički list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368,58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309,07 €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extLst>
                  <a:ext uri="{0D108BD9-81ED-4DB2-BD59-A6C34878D82A}">
                    <a16:rowId xmlns:a16="http://schemas.microsoft.com/office/drawing/2014/main" val="69837880"/>
                  </a:ext>
                </a:extLst>
              </a:tr>
              <a:tr h="1566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Glas grada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320,01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276,07 €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extLst>
                  <a:ext uri="{0D108BD9-81ED-4DB2-BD59-A6C34878D82A}">
                    <a16:rowId xmlns:a16="http://schemas.microsoft.com/office/drawing/2014/main" val="2955640648"/>
                  </a:ext>
                </a:extLst>
              </a:tr>
              <a:tr h="1566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Novosti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83,74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232,95 €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extLst>
                  <a:ext uri="{0D108BD9-81ED-4DB2-BD59-A6C34878D82A}">
                    <a16:rowId xmlns:a16="http://schemas.microsoft.com/office/drawing/2014/main" val="2336078453"/>
                  </a:ext>
                </a:extLst>
              </a:tr>
              <a:tr h="1566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Vukovarske novine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817,33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232,14 €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extLst>
                  <a:ext uri="{0D108BD9-81ED-4DB2-BD59-A6C34878D82A}">
                    <a16:rowId xmlns:a16="http://schemas.microsoft.com/office/drawing/2014/main" val="1506472049"/>
                  </a:ext>
                </a:extLst>
              </a:tr>
              <a:tr h="1566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La Voce del Popolo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323,38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214,60 €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extLst>
                  <a:ext uri="{0D108BD9-81ED-4DB2-BD59-A6C34878D82A}">
                    <a16:rowId xmlns:a16="http://schemas.microsoft.com/office/drawing/2014/main" val="744541673"/>
                  </a:ext>
                </a:extLst>
              </a:tr>
              <a:tr h="1566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Universitas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933,11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123,84 €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extLst>
                  <a:ext uri="{0D108BD9-81ED-4DB2-BD59-A6C34878D82A}">
                    <a16:rowId xmlns:a16="http://schemas.microsoft.com/office/drawing/2014/main" val="1461970801"/>
                  </a:ext>
                </a:extLst>
              </a:tr>
              <a:tr h="1566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Glas Podravine i Prigorja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239,48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79,03 €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extLst>
                  <a:ext uri="{0D108BD9-81ED-4DB2-BD59-A6C34878D82A}">
                    <a16:rowId xmlns:a16="http://schemas.microsoft.com/office/drawing/2014/main" val="1442736621"/>
                  </a:ext>
                </a:extLst>
              </a:tr>
              <a:tr h="1566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Podravski list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53,19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37,77 €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extLst>
                  <a:ext uri="{0D108BD9-81ED-4DB2-BD59-A6C34878D82A}">
                    <a16:rowId xmlns:a16="http://schemas.microsoft.com/office/drawing/2014/main" val="1828505112"/>
                  </a:ext>
                </a:extLst>
              </a:tr>
              <a:tr h="1566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>
                          <a:effectLst/>
                        </a:rPr>
                        <a:t>Ukupno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509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312887,95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913.708,85 €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extLst>
                  <a:ext uri="{0D108BD9-81ED-4DB2-BD59-A6C34878D82A}">
                    <a16:rowId xmlns:a16="http://schemas.microsoft.com/office/drawing/2014/main" val="2495030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4545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FB99304-16EA-39F6-10A1-21D5A8D53E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333106"/>
              </p:ext>
            </p:extLst>
          </p:nvPr>
        </p:nvGraphicFramePr>
        <p:xfrm>
          <a:off x="323528" y="620688"/>
          <a:ext cx="3168352" cy="5212575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4467541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8957063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191033235"/>
                    </a:ext>
                  </a:extLst>
                </a:gridCol>
              </a:tblGrid>
              <a:tr h="1106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>
                          <a:effectLst/>
                        </a:rPr>
                        <a:t>Internetski portali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Broj objava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1" u="none" strike="noStrike" noProof="0" dirty="0">
                          <a:effectLst/>
                        </a:rPr>
                        <a:t>Komercijalna</a:t>
                      </a:r>
                      <a:r>
                        <a:rPr lang="en-US" sz="800" b="1" u="none" strike="noStrike" dirty="0">
                          <a:effectLst/>
                        </a:rPr>
                        <a:t> vrijednost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137712890"/>
                  </a:ext>
                </a:extLst>
              </a:tr>
              <a:tr h="1106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www.jutarnji.hr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20.705,71 €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2093574001"/>
                  </a:ext>
                </a:extLst>
              </a:tr>
              <a:tr h="1106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www.zagorje-international.hr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18.955,41 €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971552165"/>
                  </a:ext>
                </a:extLst>
              </a:tr>
              <a:tr h="1106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www.zagorje.com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17.840,17 €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1609052705"/>
                  </a:ext>
                </a:extLst>
              </a:tr>
              <a:tr h="1106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www.tportal.hr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16.724,02 €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2223011069"/>
                  </a:ext>
                </a:extLst>
              </a:tr>
              <a:tr h="1106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www.vecernji.hr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14.378,99 €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1319619937"/>
                  </a:ext>
                </a:extLst>
              </a:tr>
              <a:tr h="1106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www.24sata.hr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11.680,88 €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1752335821"/>
                  </a:ext>
                </a:extLst>
              </a:tr>
              <a:tr h="1106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www.index.hr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8.030,60 €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420207606"/>
                  </a:ext>
                </a:extLst>
              </a:tr>
              <a:tr h="1106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www.dnevnik.hr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6.636,14 €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1074478749"/>
                  </a:ext>
                </a:extLst>
              </a:tr>
              <a:tr h="1106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www.miss7.24sata.hr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6.636,14 €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1786982573"/>
                  </a:ext>
                </a:extLst>
              </a:tr>
              <a:tr h="1106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www.nacional.hr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6.371,33 €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984665289"/>
                  </a:ext>
                </a:extLst>
              </a:tr>
              <a:tr h="1106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www.sjever.hr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5.734,55 €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3640432498"/>
                  </a:ext>
                </a:extLst>
              </a:tr>
              <a:tr h="1106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www.hrt.hr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4.977,31 €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2008396023"/>
                  </a:ext>
                </a:extLst>
              </a:tr>
              <a:tr h="1106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www.glasistre.hr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4.778,30 €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3371465488"/>
                  </a:ext>
                </a:extLst>
              </a:tr>
              <a:tr h="1106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www.zagreb.info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4.313,49 €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3894375907"/>
                  </a:ext>
                </a:extLst>
              </a:tr>
              <a:tr h="1106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www.gloria.hr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4.247,13 €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2310894258"/>
                  </a:ext>
                </a:extLst>
              </a:tr>
              <a:tr h="1106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www.emedjimurje.net.hr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3.982,48 €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3315184296"/>
                  </a:ext>
                </a:extLst>
              </a:tr>
              <a:tr h="1106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www.rtl.hr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3.981,68 €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3763231202"/>
                  </a:ext>
                </a:extLst>
              </a:tr>
              <a:tr h="1106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www.ezadar.net.hr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3.318,07 €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2633429974"/>
                  </a:ext>
                </a:extLst>
              </a:tr>
              <a:tr h="1106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www.057info.hr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3.052,62 €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3248146989"/>
                  </a:ext>
                </a:extLst>
              </a:tr>
              <a:tr h="1106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www.hina.hr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3.026,17 €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3450712107"/>
                  </a:ext>
                </a:extLst>
              </a:tr>
              <a:tr h="1106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www.zimo.dnevnik.hr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2.655,25 €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2443875418"/>
                  </a:ext>
                </a:extLst>
              </a:tr>
              <a:tr h="1106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www.culturenet.hr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2.229,93 €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463120697"/>
                  </a:ext>
                </a:extLst>
              </a:tr>
              <a:tr h="1106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www.rhzk.hr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2.070,57 €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928243945"/>
                  </a:ext>
                </a:extLst>
              </a:tr>
              <a:tr h="1106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www.journal.hr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1.990,84 €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3197664491"/>
                  </a:ext>
                </a:extLst>
              </a:tr>
              <a:tr h="1106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www.net.hr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1.990,84 €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1865178807"/>
                  </a:ext>
                </a:extLst>
              </a:tr>
              <a:tr h="1106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www.super1telegram.hr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1.990,84 €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2576903332"/>
                  </a:ext>
                </a:extLst>
              </a:tr>
              <a:tr h="1106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www.telegram.hr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1.990,84 €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2178153075"/>
                  </a:ext>
                </a:extLst>
              </a:tr>
              <a:tr h="1106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www.direktno.hr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1.911,21 €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1621801377"/>
                  </a:ext>
                </a:extLst>
              </a:tr>
              <a:tr h="1106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www.mojzagreb.info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1.897,94 €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3175321029"/>
                  </a:ext>
                </a:extLst>
              </a:tr>
              <a:tr h="1106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www.prigorski.hr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1.592,95 €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130066143"/>
                  </a:ext>
                </a:extLst>
              </a:tr>
              <a:tr h="1106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www.dnevno.hr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1.592,67 €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3976866679"/>
                  </a:ext>
                </a:extLst>
              </a:tr>
              <a:tr h="1106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www.svijetkulture.com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1.433,50 €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4049428546"/>
                  </a:ext>
                </a:extLst>
              </a:tr>
              <a:tr h="1106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www.sibenskiportal.hr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1.327,62 €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2441313848"/>
                  </a:ext>
                </a:extLst>
              </a:tr>
              <a:tr h="1106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www.story.hr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995,42 €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2538322530"/>
                  </a:ext>
                </a:extLst>
              </a:tr>
              <a:tr h="1106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www.varazdinski.net.hr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995,42 €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1897005666"/>
                  </a:ext>
                </a:extLst>
              </a:tr>
              <a:tr h="1106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www.film-mag.net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955,60 €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3250850967"/>
                  </a:ext>
                </a:extLst>
              </a:tr>
              <a:tr h="1106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www.novilist.hr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929,06 €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2657691991"/>
                  </a:ext>
                </a:extLst>
              </a:tr>
              <a:tr h="1106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www.slobodnadalmacija.hr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896,05 €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316924168"/>
                  </a:ext>
                </a:extLst>
              </a:tr>
              <a:tr h="1503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www.zadarski.slobodnadalmacija.hr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895,88 €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185737068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19E1D59-9F2B-FCC2-13FE-5314245830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258261"/>
              </p:ext>
            </p:extLst>
          </p:nvPr>
        </p:nvGraphicFramePr>
        <p:xfrm>
          <a:off x="3779912" y="751673"/>
          <a:ext cx="3168353" cy="508159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19252520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809076121"/>
                    </a:ext>
                  </a:extLst>
                </a:gridCol>
                <a:gridCol w="864097">
                  <a:extLst>
                    <a:ext uri="{9D8B030D-6E8A-4147-A177-3AD203B41FA5}">
                      <a16:colId xmlns:a16="http://schemas.microsoft.com/office/drawing/2014/main" val="12232106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zmaichek.com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796,61 €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3650935809"/>
                  </a:ext>
                </a:extLst>
              </a:tr>
              <a:tr h="9981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www.turistickeprice.hr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796,52 €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410057805"/>
                  </a:ext>
                </a:extLst>
              </a:tr>
              <a:tr h="9981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www.zadarskilist.hr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796,49 €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1305282051"/>
                  </a:ext>
                </a:extLst>
              </a:tr>
              <a:tr h="9981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www.kaj.hr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796,43 €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3821060851"/>
                  </a:ext>
                </a:extLst>
              </a:tr>
              <a:tr h="9981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www.autonet.hr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796,34 €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2292792165"/>
                  </a:ext>
                </a:extLst>
              </a:tr>
              <a:tr h="9981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www.metro-portal.hr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796,34 €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2055692281"/>
                  </a:ext>
                </a:extLst>
              </a:tr>
              <a:tr h="13954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www.sibenski.slobodnadalmacija.hr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707,85 €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1587785784"/>
                  </a:ext>
                </a:extLst>
              </a:tr>
              <a:tr h="9981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www.glas.hr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690,16 €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3194349810"/>
                  </a:ext>
                </a:extLst>
              </a:tr>
              <a:tr h="9981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www.kaportal.net.hr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663,82 €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3880951846"/>
                  </a:ext>
                </a:extLst>
              </a:tr>
              <a:tr h="9981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www.plavakamenica.hr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663,61 €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3991881680"/>
                  </a:ext>
                </a:extLst>
              </a:tr>
              <a:tr h="9981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www.fashion.hr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663,55 €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165878596"/>
                  </a:ext>
                </a:extLst>
              </a:tr>
              <a:tr h="9981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www.skole.hr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637,16 €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2866122119"/>
                  </a:ext>
                </a:extLst>
              </a:tr>
              <a:tr h="9981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www.politikaplus.com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637,07 €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3432646697"/>
                  </a:ext>
                </a:extLst>
              </a:tr>
              <a:tr h="9981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www.rplus.video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637,07 €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2960610322"/>
                  </a:ext>
                </a:extLst>
              </a:tr>
              <a:tr h="9981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www.seebiz.eu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597,37 €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1893212385"/>
                  </a:ext>
                </a:extLst>
              </a:tr>
              <a:tr h="9981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www.dubrovniknet.hr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597,25 €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3466499740"/>
                  </a:ext>
                </a:extLst>
              </a:tr>
              <a:tr h="9981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www.gastro.24sata.hr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597,25 €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2558841452"/>
                  </a:ext>
                </a:extLst>
              </a:tr>
              <a:tr h="9981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www.liberoportal.hr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597,25 €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3547364612"/>
                  </a:ext>
                </a:extLst>
              </a:tr>
              <a:tr h="12839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www.miss7zdrava.24sata.hr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597,25 €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502223719"/>
                  </a:ext>
                </a:extLst>
              </a:tr>
              <a:tr h="9981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www.teklic.hr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597,25 €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3301272907"/>
                  </a:ext>
                </a:extLst>
              </a:tr>
              <a:tr h="9981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www.dailynewscaffe.com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531,05 €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1724182885"/>
                  </a:ext>
                </a:extLst>
              </a:tr>
              <a:tr h="9981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www.kigo.hr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530,97 €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3360834654"/>
                  </a:ext>
                </a:extLst>
              </a:tr>
              <a:tr h="9981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www.zagrebancija.com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530,89 €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1601186362"/>
                  </a:ext>
                </a:extLst>
              </a:tr>
              <a:tr h="9981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www.medjimurjepress.net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478,08 €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780921802"/>
                  </a:ext>
                </a:extLst>
              </a:tr>
              <a:tr h="9981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www.istra24.hr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477,99 €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3318811162"/>
                  </a:ext>
                </a:extLst>
              </a:tr>
              <a:tr h="9981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www.n1info.com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477,99 €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2163317534"/>
                  </a:ext>
                </a:extLst>
              </a:tr>
              <a:tr h="9981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www.hia.com.hr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477,80 €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2588047752"/>
                  </a:ext>
                </a:extLst>
              </a:tr>
              <a:tr h="9981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www.poduckun.net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477,80 €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1792586444"/>
                  </a:ext>
                </a:extLst>
              </a:tr>
              <a:tr h="9981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www.hrturizam.hr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464,81 €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4265438010"/>
                  </a:ext>
                </a:extLst>
              </a:tr>
              <a:tr h="9981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www.poslovni.hr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464,81 €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163826156"/>
                  </a:ext>
                </a:extLst>
              </a:tr>
              <a:tr h="9981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www.mojtv.hr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464,53 €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2734883632"/>
                  </a:ext>
                </a:extLst>
              </a:tr>
              <a:tr h="9981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www.lipadona.com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424,84 €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2305535080"/>
                  </a:ext>
                </a:extLst>
              </a:tr>
              <a:tr h="9981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www.naturala.hr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424,71 €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2212157463"/>
                  </a:ext>
                </a:extLst>
              </a:tr>
              <a:tr h="9981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www.turizmoteka.hr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424,71 €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790623262"/>
                  </a:ext>
                </a:extLst>
              </a:tr>
              <a:tr h="9981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www.bug.hr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398,41 €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3572518720"/>
                  </a:ext>
                </a:extLst>
              </a:tr>
              <a:tr h="9981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wwwglasgrada.hr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398,17 €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196457444"/>
                  </a:ext>
                </a:extLst>
              </a:tr>
              <a:tr h="9981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www.7dnevno.hr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331,81 €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3108049156"/>
                  </a:ext>
                </a:extLst>
              </a:tr>
              <a:tr h="9981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www.sportnet.hr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331,81 €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106381965"/>
                  </a:ext>
                </a:extLst>
              </a:tr>
              <a:tr h="9981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www.hrvatska-danas.com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318,63 €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1971194392"/>
                  </a:ext>
                </a:extLst>
              </a:tr>
              <a:tr h="9981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www.una.world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318,63 €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3424925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0334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75D87B-F080-40DE-916A-199488C777E7}"/>
              </a:ext>
            </a:extLst>
          </p:cNvPr>
          <p:cNvSpPr txBox="1"/>
          <p:nvPr/>
        </p:nvSpPr>
        <p:spPr>
          <a:xfrm>
            <a:off x="395536" y="476672"/>
            <a:ext cx="11560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dirty="0"/>
              <a:t>portali nastavak: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D5A3D6D-11B1-236D-0795-7534EBD343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875780"/>
              </p:ext>
            </p:extLst>
          </p:nvPr>
        </p:nvGraphicFramePr>
        <p:xfrm>
          <a:off x="467544" y="980728"/>
          <a:ext cx="3096344" cy="494894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510412">
                  <a:extLst>
                    <a:ext uri="{9D8B030D-6E8A-4147-A177-3AD203B41FA5}">
                      <a16:colId xmlns:a16="http://schemas.microsoft.com/office/drawing/2014/main" val="3758247946"/>
                    </a:ext>
                  </a:extLst>
                </a:gridCol>
                <a:gridCol w="755206">
                  <a:extLst>
                    <a:ext uri="{9D8B030D-6E8A-4147-A177-3AD203B41FA5}">
                      <a16:colId xmlns:a16="http://schemas.microsoft.com/office/drawing/2014/main" val="3462963471"/>
                    </a:ext>
                  </a:extLst>
                </a:gridCol>
                <a:gridCol w="830726">
                  <a:extLst>
                    <a:ext uri="{9D8B030D-6E8A-4147-A177-3AD203B41FA5}">
                      <a16:colId xmlns:a16="http://schemas.microsoft.com/office/drawing/2014/main" val="1213643808"/>
                    </a:ext>
                  </a:extLst>
                </a:gridCol>
              </a:tblGrid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www.velikagorica.com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318,63 €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1763078528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www.zgportal.com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318,63 €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983123824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www.znatko.com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318,63 €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3799685221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www.automania.hr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318,53 €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2552146244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www.belizagrebgrad.com.hr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318,53 €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711290992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www.dubrovnikinsider.hr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318,53 €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2061776991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www.gornjastubica.hr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318,53 €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1225786581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www.istrain.hr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318,53 €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3504788066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www.kulturpunkt.hr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318,53 €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818289668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www.narod.hr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318,53 €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3267943238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www.podravski.hr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318,53 €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605020794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www.riportal.net.hr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318,53 €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1942227660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www.scena.hr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318,53 €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3780797678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www.teleskop.hr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318,53 €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279695728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www.epodravina.hr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278,80 €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858970484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www.dalmacijadanas.hr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278,72 €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1913029054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www.menu.hr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265,60 €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447570496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studentski.hr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265,45 €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4024530086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www.01portal.hr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265,45 €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1090984507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www.dalmatinskiportal.hr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265,45 €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3522403722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www.dubrovnikpress.hr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265,45 €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410553021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www.she.hr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265,45 €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318637976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www.zagrebonline.hr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265,45 €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1398111624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www.cromoda.com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199,08 €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1517195878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www.jolie.hr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199,08 €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906915521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www.ljepotaizdravlje.hr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199,08 €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1120907042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www.wish.hr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199,08 €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2271266976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www.wishmama.hr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199,08 €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2936258969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www.drava.info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159,36 €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658714615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www.hkm.hr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159,36 €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2272533095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www.klikaj.hr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159,36 €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3253724537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www.mixer.hr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159,36 €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2558191670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www.mojportal.hr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159,36 €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1561358080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www.mvinfo.hr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159,36 €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2438033282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www.nizagorjemalo.hr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159,36 €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923839157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www.radio-mreznica.hr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159,36 €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560628727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www.svijet.hr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159,36 €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1577087446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www.tris.com.hr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159,36 €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3715243579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www.zg-magazin.com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159,36 €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144734666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732B670-A637-2AF1-60DE-F40DA10FC4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172471"/>
              </p:ext>
            </p:extLst>
          </p:nvPr>
        </p:nvGraphicFramePr>
        <p:xfrm>
          <a:off x="3851920" y="980728"/>
          <a:ext cx="3096344" cy="494894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510412">
                  <a:extLst>
                    <a:ext uri="{9D8B030D-6E8A-4147-A177-3AD203B41FA5}">
                      <a16:colId xmlns:a16="http://schemas.microsoft.com/office/drawing/2014/main" val="3824831690"/>
                    </a:ext>
                  </a:extLst>
                </a:gridCol>
                <a:gridCol w="755206">
                  <a:extLst>
                    <a:ext uri="{9D8B030D-6E8A-4147-A177-3AD203B41FA5}">
                      <a16:colId xmlns:a16="http://schemas.microsoft.com/office/drawing/2014/main" val="702359793"/>
                    </a:ext>
                  </a:extLst>
                </a:gridCol>
                <a:gridCol w="830726">
                  <a:extLst>
                    <a:ext uri="{9D8B030D-6E8A-4147-A177-3AD203B41FA5}">
                      <a16:colId xmlns:a16="http://schemas.microsoft.com/office/drawing/2014/main" val="2526211689"/>
                    </a:ext>
                  </a:extLst>
                </a:gridCol>
              </a:tblGrid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www.ziher.hr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159,36 €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603138338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www.zvono.eu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159,36 €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3079249513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www.akademija-art.hr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159,27 €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3037309665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www.antenazadar.hr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159,27 €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927440634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www.autofm.net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159,27 €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2553295176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www.danica.hr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159,27 €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2185076295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www.dokumentarni.net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159,27 €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4202561713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www.dugopolje.org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159,27 €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1873341399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www.juzni.hr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159,27 €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2003398328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www.metropolitan.hr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159,27 €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1612674519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www.muralist.hr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159,27 €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2442349589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www.novine.hr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159,27 €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3239299243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www.novi-radio.hr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159,27 €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3422932432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www.portalnovosti.com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159,27 €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4121717563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www.ps-portal.eu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159,27 €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1285663575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www.slowliving.hr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159,27 €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4102311483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www.trogirskiportal.hr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159,27 €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3516241174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www.varazdinske-vijesti.hr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159,27 €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2751676843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www.zagrebi.hr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159,27 €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4231057391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www.zapad.tv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159,27 €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2187379330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www.hedonist-magazin.com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132,80 €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1471079008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www.pozega.eu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132,72 €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1636046641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www.soundguardian.com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132,72 €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347431523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www.grazia.hr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99,54 €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1720655845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www.istriaterramagica.eu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99,54 €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3342194700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www.5portal.hr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92,91 €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107987136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www.osijeknews.hr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91,58 €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1583972533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www.karlovacki.hr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79,68 €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324952260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www.vzaktualno.hr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76,32 €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170922697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www.regionalni.com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66,40 €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890429229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www.redakcija.hr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66,36 €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3183594916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www.womeninadria.com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66,36 €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2632990597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www.fiuman.hr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59,73 €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2419738149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www.rijekadanas.com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53,09 €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2103912511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www.dubrovnikportal.com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49,64 €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2710658553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www.porestina.info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39,82 €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2875912272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www.makarska-danas.com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33,18 €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3466376140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www.regionalexpress.hr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15,93 €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2091460994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Ukupno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796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236.322,51 €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4149392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5677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63AD6-50C3-42BE-823F-DA6C29328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371128"/>
          </a:xfrm>
        </p:spPr>
        <p:txBody>
          <a:bodyPr>
            <a:normAutofit fontScale="90000"/>
          </a:bodyPr>
          <a:lstStyle/>
          <a:p>
            <a:r>
              <a:rPr lang="hr-HR" sz="2000" dirty="0"/>
              <a:t>Broj objava za subjekte pregleda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BBBB6F1-919B-457F-85E0-A61A528FF2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9524240"/>
              </p:ext>
            </p:extLst>
          </p:nvPr>
        </p:nvGraphicFramePr>
        <p:xfrm>
          <a:off x="827584" y="1700808"/>
          <a:ext cx="6129728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679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D65FF-14E4-4F85-9108-A94391C59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516" y="242882"/>
            <a:ext cx="2018185" cy="371128"/>
          </a:xfrm>
        </p:spPr>
        <p:txBody>
          <a:bodyPr>
            <a:normAutofit/>
          </a:bodyPr>
          <a:lstStyle/>
          <a:p>
            <a:r>
              <a:rPr lang="hr-HR" sz="1800" dirty="0"/>
              <a:t>Dvor Veliki Tabor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4DB28C-7109-4BE6-9972-32BD8D9840B8}"/>
              </a:ext>
            </a:extLst>
          </p:cNvPr>
          <p:cNvSpPr txBox="1"/>
          <p:nvPr/>
        </p:nvSpPr>
        <p:spPr>
          <a:xfrm>
            <a:off x="827584" y="823704"/>
            <a:ext cx="4680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Ukupno je za Dvor Veliki Tabor prikupljeno </a:t>
            </a:r>
            <a:r>
              <a:rPr lang="hr-HR" sz="1200" b="1" dirty="0"/>
              <a:t>329 objava </a:t>
            </a:r>
          </a:p>
          <a:p>
            <a:r>
              <a:rPr lang="hr-HR" sz="1200" dirty="0"/>
              <a:t>koje su postigle komercijalnu vrijednost od </a:t>
            </a:r>
            <a:r>
              <a:rPr lang="en-US" sz="1200" b="1" i="0" u="none" strike="noStrike" dirty="0">
                <a:effectLst/>
              </a:rPr>
              <a:t>204.764,0</a:t>
            </a:r>
            <a:r>
              <a:rPr lang="hr-HR" sz="1200" b="1" i="0" u="none" strike="noStrike" dirty="0">
                <a:effectLst/>
              </a:rPr>
              <a:t>8</a:t>
            </a:r>
            <a:r>
              <a:rPr lang="en-US" sz="1200" b="1" i="0" u="none" strike="noStrike" dirty="0">
                <a:effectLst/>
              </a:rPr>
              <a:t> €</a:t>
            </a:r>
            <a:r>
              <a:rPr lang="en-US" sz="1200" b="1" dirty="0"/>
              <a:t> </a:t>
            </a:r>
            <a:endParaRPr lang="hr-HR" sz="12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16D774-36A8-4AFC-BF15-0BE7FA00F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0118" y="428446"/>
            <a:ext cx="1452959" cy="128296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B997FB6-0036-60AC-AFAB-1B2657C73E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530775"/>
              </p:ext>
            </p:extLst>
          </p:nvPr>
        </p:nvGraphicFramePr>
        <p:xfrm>
          <a:off x="899592" y="1752274"/>
          <a:ext cx="5112568" cy="3347396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391362">
                  <a:extLst>
                    <a:ext uri="{9D8B030D-6E8A-4147-A177-3AD203B41FA5}">
                      <a16:colId xmlns:a16="http://schemas.microsoft.com/office/drawing/2014/main" val="3694882556"/>
                    </a:ext>
                  </a:extLst>
                </a:gridCol>
                <a:gridCol w="566073">
                  <a:extLst>
                    <a:ext uri="{9D8B030D-6E8A-4147-A177-3AD203B41FA5}">
                      <a16:colId xmlns:a16="http://schemas.microsoft.com/office/drawing/2014/main" val="393205180"/>
                    </a:ext>
                  </a:extLst>
                </a:gridCol>
                <a:gridCol w="857784">
                  <a:extLst>
                    <a:ext uri="{9D8B030D-6E8A-4147-A177-3AD203B41FA5}">
                      <a16:colId xmlns:a16="http://schemas.microsoft.com/office/drawing/2014/main" val="3002788173"/>
                    </a:ext>
                  </a:extLst>
                </a:gridCol>
                <a:gridCol w="1297349">
                  <a:extLst>
                    <a:ext uri="{9D8B030D-6E8A-4147-A177-3AD203B41FA5}">
                      <a16:colId xmlns:a16="http://schemas.microsoft.com/office/drawing/2014/main" val="956287980"/>
                    </a:ext>
                  </a:extLst>
                </a:gridCol>
              </a:tblGrid>
              <a:tr h="9794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>
                          <a:effectLst/>
                        </a:rPr>
                        <a:t>Tiskani mediji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Broj objava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Površina u cm²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1" u="none" strike="noStrike" noProof="0" dirty="0">
                          <a:effectLst/>
                        </a:rPr>
                        <a:t>Komercijalna</a:t>
                      </a:r>
                      <a:r>
                        <a:rPr lang="en-US" sz="800" b="1" u="none" strike="noStrike" dirty="0">
                          <a:effectLst/>
                        </a:rPr>
                        <a:t> vrijednost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extLst>
                  <a:ext uri="{0D108BD9-81ED-4DB2-BD59-A6C34878D82A}">
                    <a16:rowId xmlns:a16="http://schemas.microsoft.com/office/drawing/2014/main" val="641895600"/>
                  </a:ext>
                </a:extLst>
              </a:tr>
              <a:tr h="6511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Večernji list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8707,28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45.775,48 €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extLst>
                  <a:ext uri="{0D108BD9-81ED-4DB2-BD59-A6C34878D82A}">
                    <a16:rowId xmlns:a16="http://schemas.microsoft.com/office/drawing/2014/main" val="3072843742"/>
                  </a:ext>
                </a:extLst>
              </a:tr>
              <a:tr h="6511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Story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2671,67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16.823,28 €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extLst>
                  <a:ext uri="{0D108BD9-81ED-4DB2-BD59-A6C34878D82A}">
                    <a16:rowId xmlns:a16="http://schemas.microsoft.com/office/drawing/2014/main" val="4088419286"/>
                  </a:ext>
                </a:extLst>
              </a:tr>
              <a:tr h="6511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Nacional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2907,16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16.078,22 €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extLst>
                  <a:ext uri="{0D108BD9-81ED-4DB2-BD59-A6C34878D82A}">
                    <a16:rowId xmlns:a16="http://schemas.microsoft.com/office/drawing/2014/main" val="3680406504"/>
                  </a:ext>
                </a:extLst>
              </a:tr>
              <a:tr h="6511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Jutarnji list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2502,01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11.576,09 €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extLst>
                  <a:ext uri="{0D108BD9-81ED-4DB2-BD59-A6C34878D82A}">
                    <a16:rowId xmlns:a16="http://schemas.microsoft.com/office/drawing/2014/main" val="3134660252"/>
                  </a:ext>
                </a:extLst>
              </a:tr>
              <a:tr h="6511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Zagorski list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10430,9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9.386,56 €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extLst>
                  <a:ext uri="{0D108BD9-81ED-4DB2-BD59-A6C34878D82A}">
                    <a16:rowId xmlns:a16="http://schemas.microsoft.com/office/drawing/2014/main" val="4136169132"/>
                  </a:ext>
                </a:extLst>
              </a:tr>
              <a:tr h="9794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Jutarnji list - Like! Putovanja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1460,66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9.379,09 €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extLst>
                  <a:ext uri="{0D108BD9-81ED-4DB2-BD59-A6C34878D82A}">
                    <a16:rowId xmlns:a16="http://schemas.microsoft.com/office/drawing/2014/main" val="1680991431"/>
                  </a:ext>
                </a:extLst>
              </a:tr>
              <a:tr h="6511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Auto motor i sport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1964,60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8.802,83 €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extLst>
                  <a:ext uri="{0D108BD9-81ED-4DB2-BD59-A6C34878D82A}">
                    <a16:rowId xmlns:a16="http://schemas.microsoft.com/office/drawing/2014/main" val="2559860747"/>
                  </a:ext>
                </a:extLst>
              </a:tr>
              <a:tr h="12678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7 plus Regionalni tjednik - Međimurska županija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3057,97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5.807,89 €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extLst>
                  <a:ext uri="{0D108BD9-81ED-4DB2-BD59-A6C34878D82A}">
                    <a16:rowId xmlns:a16="http://schemas.microsoft.com/office/drawing/2014/main" val="25597034"/>
                  </a:ext>
                </a:extLst>
              </a:tr>
              <a:tr h="6511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Zagorje International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18806,65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5.522,56 €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extLst>
                  <a:ext uri="{0D108BD9-81ED-4DB2-BD59-A6C34878D82A}">
                    <a16:rowId xmlns:a16="http://schemas.microsoft.com/office/drawing/2014/main" val="347394290"/>
                  </a:ext>
                </a:extLst>
              </a:tr>
              <a:tr h="6511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Gloria TURIZAM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542,29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3.569,92 €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extLst>
                  <a:ext uri="{0D108BD9-81ED-4DB2-BD59-A6C34878D82A}">
                    <a16:rowId xmlns:a16="http://schemas.microsoft.com/office/drawing/2014/main" val="997753482"/>
                  </a:ext>
                </a:extLst>
              </a:tr>
              <a:tr h="6511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24 sata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391,33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2.905,44 €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extLst>
                  <a:ext uri="{0D108BD9-81ED-4DB2-BD59-A6C34878D82A}">
                    <a16:rowId xmlns:a16="http://schemas.microsoft.com/office/drawing/2014/main" val="1762050088"/>
                  </a:ext>
                </a:extLst>
              </a:tr>
              <a:tr h="6511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Zadarski tjednik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2527,73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2.311,51 €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extLst>
                  <a:ext uri="{0D108BD9-81ED-4DB2-BD59-A6C34878D82A}">
                    <a16:rowId xmlns:a16="http://schemas.microsoft.com/office/drawing/2014/main" val="2446695062"/>
                  </a:ext>
                </a:extLst>
              </a:tr>
              <a:tr h="6511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Croatia Inflight magazine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329,45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2.173,16 €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extLst>
                  <a:ext uri="{0D108BD9-81ED-4DB2-BD59-A6C34878D82A}">
                    <a16:rowId xmlns:a16="http://schemas.microsoft.com/office/drawing/2014/main" val="715291304"/>
                  </a:ext>
                </a:extLst>
              </a:tr>
              <a:tr h="6511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Školske novine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873,77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1.048,52 €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extLst>
                  <a:ext uri="{0D108BD9-81ED-4DB2-BD59-A6C34878D82A}">
                    <a16:rowId xmlns:a16="http://schemas.microsoft.com/office/drawing/2014/main" val="824349706"/>
                  </a:ext>
                </a:extLst>
              </a:tr>
              <a:tr h="6511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Glas Zagorja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1635,34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958,73 €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extLst>
                  <a:ext uri="{0D108BD9-81ED-4DB2-BD59-A6C34878D82A}">
                    <a16:rowId xmlns:a16="http://schemas.microsoft.com/office/drawing/2014/main" val="3824310078"/>
                  </a:ext>
                </a:extLst>
              </a:tr>
              <a:tr h="6511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Zadarski list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803,8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755,93 €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extLst>
                  <a:ext uri="{0D108BD9-81ED-4DB2-BD59-A6C34878D82A}">
                    <a16:rowId xmlns:a16="http://schemas.microsoft.com/office/drawing/2014/main" val="384513991"/>
                  </a:ext>
                </a:extLst>
              </a:tr>
              <a:tr h="6511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Sportske novosti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238,39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589,45 €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extLst>
                  <a:ext uri="{0D108BD9-81ED-4DB2-BD59-A6C34878D82A}">
                    <a16:rowId xmlns:a16="http://schemas.microsoft.com/office/drawing/2014/main" val="1716237377"/>
                  </a:ext>
                </a:extLst>
              </a:tr>
              <a:tr h="6511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Međimurje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1187,11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557,75 €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extLst>
                  <a:ext uri="{0D108BD9-81ED-4DB2-BD59-A6C34878D82A}">
                    <a16:rowId xmlns:a16="http://schemas.microsoft.com/office/drawing/2014/main" val="3742282877"/>
                  </a:ext>
                </a:extLst>
              </a:tr>
              <a:tr h="6511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Varaždinske vijesti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518,52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512,02 €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extLst>
                  <a:ext uri="{0D108BD9-81ED-4DB2-BD59-A6C34878D82A}">
                    <a16:rowId xmlns:a16="http://schemas.microsoft.com/office/drawing/2014/main" val="3572595363"/>
                  </a:ext>
                </a:extLst>
              </a:tr>
              <a:tr h="6511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Bjelovarski list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704,31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500,06 €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extLst>
                  <a:ext uri="{0D108BD9-81ED-4DB2-BD59-A6C34878D82A}">
                    <a16:rowId xmlns:a16="http://schemas.microsoft.com/office/drawing/2014/main" val="683636415"/>
                  </a:ext>
                </a:extLst>
              </a:tr>
              <a:tr h="6511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Glas Slavonije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232,39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388,01 €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extLst>
                  <a:ext uri="{0D108BD9-81ED-4DB2-BD59-A6C34878D82A}">
                    <a16:rowId xmlns:a16="http://schemas.microsoft.com/office/drawing/2014/main" val="1957329496"/>
                  </a:ext>
                </a:extLst>
              </a:tr>
              <a:tr h="6511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Međimurske novine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535,60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358,28 €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extLst>
                  <a:ext uri="{0D108BD9-81ED-4DB2-BD59-A6C34878D82A}">
                    <a16:rowId xmlns:a16="http://schemas.microsoft.com/office/drawing/2014/main" val="3310307866"/>
                  </a:ext>
                </a:extLst>
              </a:tr>
              <a:tr h="6511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Universitas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933,11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123,84 €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extLst>
                  <a:ext uri="{0D108BD9-81ED-4DB2-BD59-A6C34878D82A}">
                    <a16:rowId xmlns:a16="http://schemas.microsoft.com/office/drawing/2014/main" val="3411780236"/>
                  </a:ext>
                </a:extLst>
              </a:tr>
              <a:tr h="6511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Glas Istre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39,34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113,62 €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extLst>
                  <a:ext uri="{0D108BD9-81ED-4DB2-BD59-A6C34878D82A}">
                    <a16:rowId xmlns:a16="http://schemas.microsoft.com/office/drawing/2014/main" val="4125561328"/>
                  </a:ext>
                </a:extLst>
              </a:tr>
              <a:tr h="6511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Ukupno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106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64001,38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146.018,23 €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extLst>
                  <a:ext uri="{0D108BD9-81ED-4DB2-BD59-A6C34878D82A}">
                    <a16:rowId xmlns:a16="http://schemas.microsoft.com/office/drawing/2014/main" val="1439441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2950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1D3F41D-C3E2-5D26-C773-57425E5F3D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247172"/>
              </p:ext>
            </p:extLst>
          </p:nvPr>
        </p:nvGraphicFramePr>
        <p:xfrm>
          <a:off x="179512" y="620688"/>
          <a:ext cx="3456384" cy="534868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527239">
                  <a:extLst>
                    <a:ext uri="{9D8B030D-6E8A-4147-A177-3AD203B41FA5}">
                      <a16:colId xmlns:a16="http://schemas.microsoft.com/office/drawing/2014/main" val="3993091846"/>
                    </a:ext>
                  </a:extLst>
                </a:gridCol>
                <a:gridCol w="643048">
                  <a:extLst>
                    <a:ext uri="{9D8B030D-6E8A-4147-A177-3AD203B41FA5}">
                      <a16:colId xmlns:a16="http://schemas.microsoft.com/office/drawing/2014/main" val="1562704894"/>
                    </a:ext>
                  </a:extLst>
                </a:gridCol>
                <a:gridCol w="1286097">
                  <a:extLst>
                    <a:ext uri="{9D8B030D-6E8A-4147-A177-3AD203B41FA5}">
                      <a16:colId xmlns:a16="http://schemas.microsoft.com/office/drawing/2014/main" val="1497278534"/>
                    </a:ext>
                  </a:extLst>
                </a:gridCol>
              </a:tblGrid>
              <a:tr h="16410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>
                          <a:effectLst/>
                        </a:rPr>
                        <a:t>Internetski portali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Broj objava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Komercijalna vrijednost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extLst>
                  <a:ext uri="{0D108BD9-81ED-4DB2-BD59-A6C34878D82A}">
                    <a16:rowId xmlns:a16="http://schemas.microsoft.com/office/drawing/2014/main" val="2334669410"/>
                  </a:ext>
                </a:extLst>
              </a:tr>
              <a:tr h="9066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www.zagorje.com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4.778,76 €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extLst>
                  <a:ext uri="{0D108BD9-81ED-4DB2-BD59-A6C34878D82A}">
                    <a16:rowId xmlns:a16="http://schemas.microsoft.com/office/drawing/2014/main" val="747133292"/>
                  </a:ext>
                </a:extLst>
              </a:tr>
              <a:tr h="9066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www.jutarnji.hr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4.778,02 €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extLst>
                  <a:ext uri="{0D108BD9-81ED-4DB2-BD59-A6C34878D82A}">
                    <a16:rowId xmlns:a16="http://schemas.microsoft.com/office/drawing/2014/main" val="1210123538"/>
                  </a:ext>
                </a:extLst>
              </a:tr>
              <a:tr h="9066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www.zagorje-international.hr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4.300,96 €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extLst>
                  <a:ext uri="{0D108BD9-81ED-4DB2-BD59-A6C34878D82A}">
                    <a16:rowId xmlns:a16="http://schemas.microsoft.com/office/drawing/2014/main" val="3517119663"/>
                  </a:ext>
                </a:extLst>
              </a:tr>
              <a:tr h="9066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www.tportal.hr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3.982,16 €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extLst>
                  <a:ext uri="{0D108BD9-81ED-4DB2-BD59-A6C34878D82A}">
                    <a16:rowId xmlns:a16="http://schemas.microsoft.com/office/drawing/2014/main" val="1019128911"/>
                  </a:ext>
                </a:extLst>
              </a:tr>
              <a:tr h="9066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www.miss7.24sata.hr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3.981,68 €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extLst>
                  <a:ext uri="{0D108BD9-81ED-4DB2-BD59-A6C34878D82A}">
                    <a16:rowId xmlns:a16="http://schemas.microsoft.com/office/drawing/2014/main" val="3957906248"/>
                  </a:ext>
                </a:extLst>
              </a:tr>
              <a:tr h="9066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www.emedjimurje.net.hr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2.654,85 €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extLst>
                  <a:ext uri="{0D108BD9-81ED-4DB2-BD59-A6C34878D82A}">
                    <a16:rowId xmlns:a16="http://schemas.microsoft.com/office/drawing/2014/main" val="4209713465"/>
                  </a:ext>
                </a:extLst>
              </a:tr>
              <a:tr h="9066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www.vecernji.hr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2.300,53 €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extLst>
                  <a:ext uri="{0D108BD9-81ED-4DB2-BD59-A6C34878D82A}">
                    <a16:rowId xmlns:a16="http://schemas.microsoft.com/office/drawing/2014/main" val="4286583134"/>
                  </a:ext>
                </a:extLst>
              </a:tr>
              <a:tr h="9066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www.nacional.hr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2.123,56 €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extLst>
                  <a:ext uri="{0D108BD9-81ED-4DB2-BD59-A6C34878D82A}">
                    <a16:rowId xmlns:a16="http://schemas.microsoft.com/office/drawing/2014/main" val="3258053154"/>
                  </a:ext>
                </a:extLst>
              </a:tr>
              <a:tr h="9066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www.sjever.hr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1.592,86 €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extLst>
                  <a:ext uri="{0D108BD9-81ED-4DB2-BD59-A6C34878D82A}">
                    <a16:rowId xmlns:a16="http://schemas.microsoft.com/office/drawing/2014/main" val="1205014890"/>
                  </a:ext>
                </a:extLst>
              </a:tr>
              <a:tr h="9066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www.zagreb.info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1.327,23 €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extLst>
                  <a:ext uri="{0D108BD9-81ED-4DB2-BD59-A6C34878D82A}">
                    <a16:rowId xmlns:a16="http://schemas.microsoft.com/office/drawing/2014/main" val="4204117699"/>
                  </a:ext>
                </a:extLst>
              </a:tr>
              <a:tr h="9066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www.culturenet.hr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1.114,87 €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extLst>
                  <a:ext uri="{0D108BD9-81ED-4DB2-BD59-A6C34878D82A}">
                    <a16:rowId xmlns:a16="http://schemas.microsoft.com/office/drawing/2014/main" val="873965504"/>
                  </a:ext>
                </a:extLst>
              </a:tr>
              <a:tr h="9066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www.24sata.hr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1.062,42 €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extLst>
                  <a:ext uri="{0D108BD9-81ED-4DB2-BD59-A6C34878D82A}">
                    <a16:rowId xmlns:a16="http://schemas.microsoft.com/office/drawing/2014/main" val="515606840"/>
                  </a:ext>
                </a:extLst>
              </a:tr>
              <a:tr h="9066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www.mojzagreb.info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1.035,24 €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extLst>
                  <a:ext uri="{0D108BD9-81ED-4DB2-BD59-A6C34878D82A}">
                    <a16:rowId xmlns:a16="http://schemas.microsoft.com/office/drawing/2014/main" val="1907134684"/>
                  </a:ext>
                </a:extLst>
              </a:tr>
              <a:tr h="9066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www.ezadar.net.hr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995,42 €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extLst>
                  <a:ext uri="{0D108BD9-81ED-4DB2-BD59-A6C34878D82A}">
                    <a16:rowId xmlns:a16="http://schemas.microsoft.com/office/drawing/2014/main" val="1883581103"/>
                  </a:ext>
                </a:extLst>
              </a:tr>
              <a:tr h="9066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www.super1telegram.hr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995,42 €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extLst>
                  <a:ext uri="{0D108BD9-81ED-4DB2-BD59-A6C34878D82A}">
                    <a16:rowId xmlns:a16="http://schemas.microsoft.com/office/drawing/2014/main" val="3472351625"/>
                  </a:ext>
                </a:extLst>
              </a:tr>
              <a:tr h="9066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www.turistickeprice.hr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796,52 €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extLst>
                  <a:ext uri="{0D108BD9-81ED-4DB2-BD59-A6C34878D82A}">
                    <a16:rowId xmlns:a16="http://schemas.microsoft.com/office/drawing/2014/main" val="3770904311"/>
                  </a:ext>
                </a:extLst>
              </a:tr>
              <a:tr h="9066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www.film-mag.net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796,34 €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extLst>
                  <a:ext uri="{0D108BD9-81ED-4DB2-BD59-A6C34878D82A}">
                    <a16:rowId xmlns:a16="http://schemas.microsoft.com/office/drawing/2014/main" val="948505100"/>
                  </a:ext>
                </a:extLst>
              </a:tr>
              <a:tr h="9066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www.glasistre.hr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796,34 €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extLst>
                  <a:ext uri="{0D108BD9-81ED-4DB2-BD59-A6C34878D82A}">
                    <a16:rowId xmlns:a16="http://schemas.microsoft.com/office/drawing/2014/main" val="2741755577"/>
                  </a:ext>
                </a:extLst>
              </a:tr>
              <a:tr h="9066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www.svijetkulture.com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796,34 €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extLst>
                  <a:ext uri="{0D108BD9-81ED-4DB2-BD59-A6C34878D82A}">
                    <a16:rowId xmlns:a16="http://schemas.microsoft.com/office/drawing/2014/main" val="1610951562"/>
                  </a:ext>
                </a:extLst>
              </a:tr>
              <a:tr h="9066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www.metro-portal.hr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796,34 €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extLst>
                  <a:ext uri="{0D108BD9-81ED-4DB2-BD59-A6C34878D82A}">
                    <a16:rowId xmlns:a16="http://schemas.microsoft.com/office/drawing/2014/main" val="567382803"/>
                  </a:ext>
                </a:extLst>
              </a:tr>
              <a:tr h="9066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www.journal.hr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663,61 €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extLst>
                  <a:ext uri="{0D108BD9-81ED-4DB2-BD59-A6C34878D82A}">
                    <a16:rowId xmlns:a16="http://schemas.microsoft.com/office/drawing/2014/main" val="3116261427"/>
                  </a:ext>
                </a:extLst>
              </a:tr>
              <a:tr h="9066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www.net.hr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663,61 €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extLst>
                  <a:ext uri="{0D108BD9-81ED-4DB2-BD59-A6C34878D82A}">
                    <a16:rowId xmlns:a16="http://schemas.microsoft.com/office/drawing/2014/main" val="657629702"/>
                  </a:ext>
                </a:extLst>
              </a:tr>
              <a:tr h="9066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www.plavakamenica.hr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663,61 €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extLst>
                  <a:ext uri="{0D108BD9-81ED-4DB2-BD59-A6C34878D82A}">
                    <a16:rowId xmlns:a16="http://schemas.microsoft.com/office/drawing/2014/main" val="1757864786"/>
                  </a:ext>
                </a:extLst>
              </a:tr>
              <a:tr h="9066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www.fashion.hr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663,55 €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extLst>
                  <a:ext uri="{0D108BD9-81ED-4DB2-BD59-A6C34878D82A}">
                    <a16:rowId xmlns:a16="http://schemas.microsoft.com/office/drawing/2014/main" val="3519116587"/>
                  </a:ext>
                </a:extLst>
              </a:tr>
              <a:tr h="9066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zmaichek.com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637,35 €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extLst>
                  <a:ext uri="{0D108BD9-81ED-4DB2-BD59-A6C34878D82A}">
                    <a16:rowId xmlns:a16="http://schemas.microsoft.com/office/drawing/2014/main" val="896256056"/>
                  </a:ext>
                </a:extLst>
              </a:tr>
              <a:tr h="9066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www.direktno.hr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637,07 €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extLst>
                  <a:ext uri="{0D108BD9-81ED-4DB2-BD59-A6C34878D82A}">
                    <a16:rowId xmlns:a16="http://schemas.microsoft.com/office/drawing/2014/main" val="546559734"/>
                  </a:ext>
                </a:extLst>
              </a:tr>
              <a:tr h="9066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www.rhzk.hr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637,07 €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extLst>
                  <a:ext uri="{0D108BD9-81ED-4DB2-BD59-A6C34878D82A}">
                    <a16:rowId xmlns:a16="http://schemas.microsoft.com/office/drawing/2014/main" val="3612679337"/>
                  </a:ext>
                </a:extLst>
              </a:tr>
              <a:tr h="9066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www.gastro.24sata.hr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597,25 €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extLst>
                  <a:ext uri="{0D108BD9-81ED-4DB2-BD59-A6C34878D82A}">
                    <a16:rowId xmlns:a16="http://schemas.microsoft.com/office/drawing/2014/main" val="684017609"/>
                  </a:ext>
                </a:extLst>
              </a:tr>
              <a:tr h="9066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www.dailynewscaffe.com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531,05 €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extLst>
                  <a:ext uri="{0D108BD9-81ED-4DB2-BD59-A6C34878D82A}">
                    <a16:rowId xmlns:a16="http://schemas.microsoft.com/office/drawing/2014/main" val="8475712"/>
                  </a:ext>
                </a:extLst>
              </a:tr>
              <a:tr h="9066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www.story.hr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497,71 €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extLst>
                  <a:ext uri="{0D108BD9-81ED-4DB2-BD59-A6C34878D82A}">
                    <a16:rowId xmlns:a16="http://schemas.microsoft.com/office/drawing/2014/main" val="1237910673"/>
                  </a:ext>
                </a:extLst>
              </a:tr>
              <a:tr h="9066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www.hina.hr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477,80 €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extLst>
                  <a:ext uri="{0D108BD9-81ED-4DB2-BD59-A6C34878D82A}">
                    <a16:rowId xmlns:a16="http://schemas.microsoft.com/office/drawing/2014/main" val="3704696888"/>
                  </a:ext>
                </a:extLst>
              </a:tr>
              <a:tr h="9066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www.rplus.video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477,80 €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extLst>
                  <a:ext uri="{0D108BD9-81ED-4DB2-BD59-A6C34878D82A}">
                    <a16:rowId xmlns:a16="http://schemas.microsoft.com/office/drawing/2014/main" val="25246283"/>
                  </a:ext>
                </a:extLst>
              </a:tr>
              <a:tr h="9066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www.mojtv.hr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464,53 €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extLst>
                  <a:ext uri="{0D108BD9-81ED-4DB2-BD59-A6C34878D82A}">
                    <a16:rowId xmlns:a16="http://schemas.microsoft.com/office/drawing/2014/main" val="45477605"/>
                  </a:ext>
                </a:extLst>
              </a:tr>
              <a:tr h="9066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www.lipadona.com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424,84 €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extLst>
                  <a:ext uri="{0D108BD9-81ED-4DB2-BD59-A6C34878D82A}">
                    <a16:rowId xmlns:a16="http://schemas.microsoft.com/office/drawing/2014/main" val="309309839"/>
                  </a:ext>
                </a:extLst>
              </a:tr>
              <a:tr h="9066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www.naturala.hr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424,71 €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extLst>
                  <a:ext uri="{0D108BD9-81ED-4DB2-BD59-A6C34878D82A}">
                    <a16:rowId xmlns:a16="http://schemas.microsoft.com/office/drawing/2014/main" val="3102122912"/>
                  </a:ext>
                </a:extLst>
              </a:tr>
              <a:tr h="9066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www.turizmoteka.hr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424,71 €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extLst>
                  <a:ext uri="{0D108BD9-81ED-4DB2-BD59-A6C34878D82A}">
                    <a16:rowId xmlns:a16="http://schemas.microsoft.com/office/drawing/2014/main" val="198557328"/>
                  </a:ext>
                </a:extLst>
              </a:tr>
              <a:tr h="9066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www.dnevno.hr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398,17 €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extLst>
                  <a:ext uri="{0D108BD9-81ED-4DB2-BD59-A6C34878D82A}">
                    <a16:rowId xmlns:a16="http://schemas.microsoft.com/office/drawing/2014/main" val="1409474276"/>
                  </a:ext>
                </a:extLst>
              </a:tr>
              <a:tr h="9066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www.7dnevno.hr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331,81 €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extLst>
                  <a:ext uri="{0D108BD9-81ED-4DB2-BD59-A6C34878D82A}">
                    <a16:rowId xmlns:a16="http://schemas.microsoft.com/office/drawing/2014/main" val="3615445789"/>
                  </a:ext>
                </a:extLst>
              </a:tr>
              <a:tr h="9066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www.sportnet.hr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331,81 €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extLst>
                  <a:ext uri="{0D108BD9-81ED-4DB2-BD59-A6C34878D82A}">
                    <a16:rowId xmlns:a16="http://schemas.microsoft.com/office/drawing/2014/main" val="2070326662"/>
                  </a:ext>
                </a:extLst>
              </a:tr>
              <a:tr h="9066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www.varazdinski.net.hr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331,81 €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extLst>
                  <a:ext uri="{0D108BD9-81ED-4DB2-BD59-A6C34878D82A}">
                    <a16:rowId xmlns:a16="http://schemas.microsoft.com/office/drawing/2014/main" val="2493989821"/>
                  </a:ext>
                </a:extLst>
              </a:tr>
              <a:tr h="9066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www.medjimurjepress.net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318,72 €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extLst>
                  <a:ext uri="{0D108BD9-81ED-4DB2-BD59-A6C34878D82A}">
                    <a16:rowId xmlns:a16="http://schemas.microsoft.com/office/drawing/2014/main" val="234445813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E8A3CBF-2387-78C3-C113-82A05FF984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142414"/>
              </p:ext>
            </p:extLst>
          </p:nvPr>
        </p:nvGraphicFramePr>
        <p:xfrm>
          <a:off x="3779913" y="620688"/>
          <a:ext cx="3456385" cy="534870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415734363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400030266"/>
                    </a:ext>
                  </a:extLst>
                </a:gridCol>
                <a:gridCol w="1296145">
                  <a:extLst>
                    <a:ext uri="{9D8B030D-6E8A-4147-A177-3AD203B41FA5}">
                      <a16:colId xmlns:a16="http://schemas.microsoft.com/office/drawing/2014/main" val="1154509969"/>
                    </a:ext>
                  </a:extLst>
                </a:gridCol>
              </a:tblGrid>
              <a:tr h="1273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www.una.world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318,63 €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extLst>
                  <a:ext uri="{0D108BD9-81ED-4DB2-BD59-A6C34878D82A}">
                    <a16:rowId xmlns:a16="http://schemas.microsoft.com/office/drawing/2014/main" val="1390044542"/>
                  </a:ext>
                </a:extLst>
              </a:tr>
              <a:tr h="1273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www.zgportal.com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318,63 €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extLst>
                  <a:ext uri="{0D108BD9-81ED-4DB2-BD59-A6C34878D82A}">
                    <a16:rowId xmlns:a16="http://schemas.microsoft.com/office/drawing/2014/main" val="619032782"/>
                  </a:ext>
                </a:extLst>
              </a:tr>
              <a:tr h="1273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www.znatko.com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318,63 €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extLst>
                  <a:ext uri="{0D108BD9-81ED-4DB2-BD59-A6C34878D82A}">
                    <a16:rowId xmlns:a16="http://schemas.microsoft.com/office/drawing/2014/main" val="2706150407"/>
                  </a:ext>
                </a:extLst>
              </a:tr>
              <a:tr h="1273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www.automania.hr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318,53 €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extLst>
                  <a:ext uri="{0D108BD9-81ED-4DB2-BD59-A6C34878D82A}">
                    <a16:rowId xmlns:a16="http://schemas.microsoft.com/office/drawing/2014/main" val="1566478411"/>
                  </a:ext>
                </a:extLst>
              </a:tr>
              <a:tr h="1273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www.hia.com.hr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318,53 €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extLst>
                  <a:ext uri="{0D108BD9-81ED-4DB2-BD59-A6C34878D82A}">
                    <a16:rowId xmlns:a16="http://schemas.microsoft.com/office/drawing/2014/main" val="141279248"/>
                  </a:ext>
                </a:extLst>
              </a:tr>
              <a:tr h="1273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www.istrain.hr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318,53 €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extLst>
                  <a:ext uri="{0D108BD9-81ED-4DB2-BD59-A6C34878D82A}">
                    <a16:rowId xmlns:a16="http://schemas.microsoft.com/office/drawing/2014/main" val="2325425241"/>
                  </a:ext>
                </a:extLst>
              </a:tr>
              <a:tr h="1273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www.poduckun.net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318,53 €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extLst>
                  <a:ext uri="{0D108BD9-81ED-4DB2-BD59-A6C34878D82A}">
                    <a16:rowId xmlns:a16="http://schemas.microsoft.com/office/drawing/2014/main" val="3588711960"/>
                  </a:ext>
                </a:extLst>
              </a:tr>
              <a:tr h="1273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www.politikaplus.com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318,53 €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extLst>
                  <a:ext uri="{0D108BD9-81ED-4DB2-BD59-A6C34878D82A}">
                    <a16:rowId xmlns:a16="http://schemas.microsoft.com/office/drawing/2014/main" val="786708474"/>
                  </a:ext>
                </a:extLst>
              </a:tr>
              <a:tr h="1273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www.kigo.hr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265,52 €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extLst>
                  <a:ext uri="{0D108BD9-81ED-4DB2-BD59-A6C34878D82A}">
                    <a16:rowId xmlns:a16="http://schemas.microsoft.com/office/drawing/2014/main" val="3823954605"/>
                  </a:ext>
                </a:extLst>
              </a:tr>
              <a:tr h="1273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studentski.hr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265,45 €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extLst>
                  <a:ext uri="{0D108BD9-81ED-4DB2-BD59-A6C34878D82A}">
                    <a16:rowId xmlns:a16="http://schemas.microsoft.com/office/drawing/2014/main" val="2983739837"/>
                  </a:ext>
                </a:extLst>
              </a:tr>
              <a:tr h="1273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www.she.hr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265,45 €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extLst>
                  <a:ext uri="{0D108BD9-81ED-4DB2-BD59-A6C34878D82A}">
                    <a16:rowId xmlns:a16="http://schemas.microsoft.com/office/drawing/2014/main" val="3226346471"/>
                  </a:ext>
                </a:extLst>
              </a:tr>
              <a:tr h="1273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www.cromoda.com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199,08 €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extLst>
                  <a:ext uri="{0D108BD9-81ED-4DB2-BD59-A6C34878D82A}">
                    <a16:rowId xmlns:a16="http://schemas.microsoft.com/office/drawing/2014/main" val="1893613515"/>
                  </a:ext>
                </a:extLst>
              </a:tr>
              <a:tr h="1273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www.jolie.hr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199,08 €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extLst>
                  <a:ext uri="{0D108BD9-81ED-4DB2-BD59-A6C34878D82A}">
                    <a16:rowId xmlns:a16="http://schemas.microsoft.com/office/drawing/2014/main" val="586407421"/>
                  </a:ext>
                </a:extLst>
              </a:tr>
              <a:tr h="1273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www.mixer.hr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159,36 €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extLst>
                  <a:ext uri="{0D108BD9-81ED-4DB2-BD59-A6C34878D82A}">
                    <a16:rowId xmlns:a16="http://schemas.microsoft.com/office/drawing/2014/main" val="4175224826"/>
                  </a:ext>
                </a:extLst>
              </a:tr>
              <a:tr h="1273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www.nizagorjemalo.hr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159,36 €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extLst>
                  <a:ext uri="{0D108BD9-81ED-4DB2-BD59-A6C34878D82A}">
                    <a16:rowId xmlns:a16="http://schemas.microsoft.com/office/drawing/2014/main" val="1423169286"/>
                  </a:ext>
                </a:extLst>
              </a:tr>
              <a:tr h="1273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www.tris.com.hr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159,36 €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extLst>
                  <a:ext uri="{0D108BD9-81ED-4DB2-BD59-A6C34878D82A}">
                    <a16:rowId xmlns:a16="http://schemas.microsoft.com/office/drawing/2014/main" val="1099107799"/>
                  </a:ext>
                </a:extLst>
              </a:tr>
              <a:tr h="1273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www.zvono.eu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159,36 €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extLst>
                  <a:ext uri="{0D108BD9-81ED-4DB2-BD59-A6C34878D82A}">
                    <a16:rowId xmlns:a16="http://schemas.microsoft.com/office/drawing/2014/main" val="2461004528"/>
                  </a:ext>
                </a:extLst>
              </a:tr>
              <a:tr h="1273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www.autofm.net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159,27 €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extLst>
                  <a:ext uri="{0D108BD9-81ED-4DB2-BD59-A6C34878D82A}">
                    <a16:rowId xmlns:a16="http://schemas.microsoft.com/office/drawing/2014/main" val="3813560742"/>
                  </a:ext>
                </a:extLst>
              </a:tr>
              <a:tr h="1273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www.danica.hr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159,27 €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extLst>
                  <a:ext uri="{0D108BD9-81ED-4DB2-BD59-A6C34878D82A}">
                    <a16:rowId xmlns:a16="http://schemas.microsoft.com/office/drawing/2014/main" val="396264984"/>
                  </a:ext>
                </a:extLst>
              </a:tr>
              <a:tr h="1273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www.muralist.hr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159,27 €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extLst>
                  <a:ext uri="{0D108BD9-81ED-4DB2-BD59-A6C34878D82A}">
                    <a16:rowId xmlns:a16="http://schemas.microsoft.com/office/drawing/2014/main" val="1495280847"/>
                  </a:ext>
                </a:extLst>
              </a:tr>
              <a:tr h="1273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www.narod.hr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159,27 €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extLst>
                  <a:ext uri="{0D108BD9-81ED-4DB2-BD59-A6C34878D82A}">
                    <a16:rowId xmlns:a16="http://schemas.microsoft.com/office/drawing/2014/main" val="521223991"/>
                  </a:ext>
                </a:extLst>
              </a:tr>
              <a:tr h="1273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www.ps-portal.eu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159,27 €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extLst>
                  <a:ext uri="{0D108BD9-81ED-4DB2-BD59-A6C34878D82A}">
                    <a16:rowId xmlns:a16="http://schemas.microsoft.com/office/drawing/2014/main" val="3545667137"/>
                  </a:ext>
                </a:extLst>
              </a:tr>
              <a:tr h="1273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www.skole.hr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159,27 €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extLst>
                  <a:ext uri="{0D108BD9-81ED-4DB2-BD59-A6C34878D82A}">
                    <a16:rowId xmlns:a16="http://schemas.microsoft.com/office/drawing/2014/main" val="3005394944"/>
                  </a:ext>
                </a:extLst>
              </a:tr>
              <a:tr h="1273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www.teleskop.hr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159,27 €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extLst>
                  <a:ext uri="{0D108BD9-81ED-4DB2-BD59-A6C34878D82A}">
                    <a16:rowId xmlns:a16="http://schemas.microsoft.com/office/drawing/2014/main" val="2077982163"/>
                  </a:ext>
                </a:extLst>
              </a:tr>
              <a:tr h="1273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www.trogirskiportal.hr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159,27 €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extLst>
                  <a:ext uri="{0D108BD9-81ED-4DB2-BD59-A6C34878D82A}">
                    <a16:rowId xmlns:a16="http://schemas.microsoft.com/office/drawing/2014/main" val="115287416"/>
                  </a:ext>
                </a:extLst>
              </a:tr>
              <a:tr h="1273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www.varazdinske-vijesti.hr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159,27 €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extLst>
                  <a:ext uri="{0D108BD9-81ED-4DB2-BD59-A6C34878D82A}">
                    <a16:rowId xmlns:a16="http://schemas.microsoft.com/office/drawing/2014/main" val="1631874880"/>
                  </a:ext>
                </a:extLst>
              </a:tr>
              <a:tr h="1273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www.hedonist-magazin.com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132,80 €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extLst>
                  <a:ext uri="{0D108BD9-81ED-4DB2-BD59-A6C34878D82A}">
                    <a16:rowId xmlns:a16="http://schemas.microsoft.com/office/drawing/2014/main" val="550904091"/>
                  </a:ext>
                </a:extLst>
              </a:tr>
              <a:tr h="1273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www.zadarskilist.hr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132,80 €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extLst>
                  <a:ext uri="{0D108BD9-81ED-4DB2-BD59-A6C34878D82A}">
                    <a16:rowId xmlns:a16="http://schemas.microsoft.com/office/drawing/2014/main" val="1328571933"/>
                  </a:ext>
                </a:extLst>
              </a:tr>
              <a:tr h="1273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www.dalmatinskiportal.hr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132,72 €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extLst>
                  <a:ext uri="{0D108BD9-81ED-4DB2-BD59-A6C34878D82A}">
                    <a16:rowId xmlns:a16="http://schemas.microsoft.com/office/drawing/2014/main" val="1411406495"/>
                  </a:ext>
                </a:extLst>
              </a:tr>
              <a:tr h="1273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www.zagrebonline.hr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132,72 €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extLst>
                  <a:ext uri="{0D108BD9-81ED-4DB2-BD59-A6C34878D82A}">
                    <a16:rowId xmlns:a16="http://schemas.microsoft.com/office/drawing/2014/main" val="2707468213"/>
                  </a:ext>
                </a:extLst>
              </a:tr>
              <a:tr h="1273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www.glas.hr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106,18 €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extLst>
                  <a:ext uri="{0D108BD9-81ED-4DB2-BD59-A6C34878D82A}">
                    <a16:rowId xmlns:a16="http://schemas.microsoft.com/office/drawing/2014/main" val="2237210233"/>
                  </a:ext>
                </a:extLst>
              </a:tr>
              <a:tr h="1273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www.istriaterramagica.eu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99,54 €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extLst>
                  <a:ext uri="{0D108BD9-81ED-4DB2-BD59-A6C34878D82A}">
                    <a16:rowId xmlns:a16="http://schemas.microsoft.com/office/drawing/2014/main" val="2769140670"/>
                  </a:ext>
                </a:extLst>
              </a:tr>
              <a:tr h="1273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www.ljepotaizdravlje.hr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99,54 €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extLst>
                  <a:ext uri="{0D108BD9-81ED-4DB2-BD59-A6C34878D82A}">
                    <a16:rowId xmlns:a16="http://schemas.microsoft.com/office/drawing/2014/main" val="1583589788"/>
                  </a:ext>
                </a:extLst>
              </a:tr>
              <a:tr h="1273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www.5portal.hr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92,91 €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extLst>
                  <a:ext uri="{0D108BD9-81ED-4DB2-BD59-A6C34878D82A}">
                    <a16:rowId xmlns:a16="http://schemas.microsoft.com/office/drawing/2014/main" val="2709724234"/>
                  </a:ext>
                </a:extLst>
              </a:tr>
              <a:tr h="1273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www.vzaktualno.hr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76,32 €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extLst>
                  <a:ext uri="{0D108BD9-81ED-4DB2-BD59-A6C34878D82A}">
                    <a16:rowId xmlns:a16="http://schemas.microsoft.com/office/drawing/2014/main" val="2563693242"/>
                  </a:ext>
                </a:extLst>
              </a:tr>
              <a:tr h="1273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www.regionalni.com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66,40 €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extLst>
                  <a:ext uri="{0D108BD9-81ED-4DB2-BD59-A6C34878D82A}">
                    <a16:rowId xmlns:a16="http://schemas.microsoft.com/office/drawing/2014/main" val="1420127230"/>
                  </a:ext>
                </a:extLst>
              </a:tr>
              <a:tr h="1273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www.01portal.hr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66,36 €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extLst>
                  <a:ext uri="{0D108BD9-81ED-4DB2-BD59-A6C34878D82A}">
                    <a16:rowId xmlns:a16="http://schemas.microsoft.com/office/drawing/2014/main" val="3619767007"/>
                  </a:ext>
                </a:extLst>
              </a:tr>
              <a:tr h="1273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www.womeninadria.com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66,36 €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extLst>
                  <a:ext uri="{0D108BD9-81ED-4DB2-BD59-A6C34878D82A}">
                    <a16:rowId xmlns:a16="http://schemas.microsoft.com/office/drawing/2014/main" val="3005357872"/>
                  </a:ext>
                </a:extLst>
              </a:tr>
              <a:tr h="1273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www.grazia.hr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49,77 €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extLst>
                  <a:ext uri="{0D108BD9-81ED-4DB2-BD59-A6C34878D82A}">
                    <a16:rowId xmlns:a16="http://schemas.microsoft.com/office/drawing/2014/main" val="4290445826"/>
                  </a:ext>
                </a:extLst>
              </a:tr>
              <a:tr h="1273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www.porestina.info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39,82 €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extLst>
                  <a:ext uri="{0D108BD9-81ED-4DB2-BD59-A6C34878D82A}">
                    <a16:rowId xmlns:a16="http://schemas.microsoft.com/office/drawing/2014/main" val="3681708662"/>
                  </a:ext>
                </a:extLst>
              </a:tr>
              <a:tr h="1273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www.makarska-danas.com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33,18 €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extLst>
                  <a:ext uri="{0D108BD9-81ED-4DB2-BD59-A6C34878D82A}">
                    <a16:rowId xmlns:a16="http://schemas.microsoft.com/office/drawing/2014/main" val="3442480297"/>
                  </a:ext>
                </a:extLst>
              </a:tr>
              <a:tr h="1273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>
                          <a:effectLst/>
                        </a:rPr>
                        <a:t>Ukupno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223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58.745,85 €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extLst>
                  <a:ext uri="{0D108BD9-81ED-4DB2-BD59-A6C34878D82A}">
                    <a16:rowId xmlns:a16="http://schemas.microsoft.com/office/drawing/2014/main" val="1549183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804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C9EC6-FD96-4635-8951-41F5E8A75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23066"/>
            <a:ext cx="3242321" cy="371128"/>
          </a:xfrm>
        </p:spPr>
        <p:txBody>
          <a:bodyPr>
            <a:normAutofit/>
          </a:bodyPr>
          <a:lstStyle/>
          <a:p>
            <a:r>
              <a:rPr lang="hr-HR" sz="1800" dirty="0"/>
              <a:t>Galerija Antuna Augustinčića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DE2EC4-1D5E-43DE-BDCE-0022193D63F1}"/>
              </a:ext>
            </a:extLst>
          </p:cNvPr>
          <p:cNvSpPr txBox="1"/>
          <p:nvPr/>
        </p:nvSpPr>
        <p:spPr>
          <a:xfrm>
            <a:off x="323528" y="757252"/>
            <a:ext cx="2808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Ukupno je za Galeriju Antuna Augustinčića prikupljeno </a:t>
            </a:r>
            <a:r>
              <a:rPr lang="hr-HR" sz="1200" b="1" dirty="0"/>
              <a:t>97 objava </a:t>
            </a:r>
            <a:r>
              <a:rPr lang="hr-HR" sz="1200" dirty="0"/>
              <a:t>koje su postigle komercijalnu vrijednost od 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</a:rPr>
              <a:t>96.526,8</a:t>
            </a:r>
            <a:r>
              <a:rPr lang="hr-HR" sz="1200" b="0" i="0" u="none" strike="noStrike" dirty="0">
                <a:solidFill>
                  <a:srgbClr val="000000"/>
                </a:solidFill>
                <a:effectLst/>
              </a:rPr>
              <a:t>8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</a:rPr>
              <a:t> €</a:t>
            </a:r>
            <a:r>
              <a:rPr lang="en-US" sz="1200" dirty="0"/>
              <a:t> </a:t>
            </a:r>
            <a:endParaRPr lang="hr-HR" sz="12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77DA31-13DE-4172-A1DC-3F7C20EF8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092" y="1845022"/>
            <a:ext cx="1017209" cy="1187591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03FA22E-F4D8-34E4-5231-6E5FE27868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969147"/>
              </p:ext>
            </p:extLst>
          </p:nvPr>
        </p:nvGraphicFramePr>
        <p:xfrm>
          <a:off x="3131839" y="1221488"/>
          <a:ext cx="4004847" cy="227535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412559">
                  <a:extLst>
                    <a:ext uri="{9D8B030D-6E8A-4147-A177-3AD203B41FA5}">
                      <a16:colId xmlns:a16="http://schemas.microsoft.com/office/drawing/2014/main" val="415490822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66744453"/>
                    </a:ext>
                  </a:extLst>
                </a:gridCol>
                <a:gridCol w="787644">
                  <a:extLst>
                    <a:ext uri="{9D8B030D-6E8A-4147-A177-3AD203B41FA5}">
                      <a16:colId xmlns:a16="http://schemas.microsoft.com/office/drawing/2014/main" val="1222724257"/>
                    </a:ext>
                  </a:extLst>
                </a:gridCol>
                <a:gridCol w="1156572">
                  <a:extLst>
                    <a:ext uri="{9D8B030D-6E8A-4147-A177-3AD203B41FA5}">
                      <a16:colId xmlns:a16="http://schemas.microsoft.com/office/drawing/2014/main" val="3504166779"/>
                    </a:ext>
                  </a:extLst>
                </a:gridCol>
              </a:tblGrid>
              <a:tr h="13192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>
                          <a:effectLst/>
                        </a:rPr>
                        <a:t>Tiskani mediji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Broj objava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Površina u cm²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1" u="none" strike="noStrike" noProof="0" dirty="0">
                          <a:effectLst/>
                        </a:rPr>
                        <a:t>Komercijalna</a:t>
                      </a:r>
                      <a:r>
                        <a:rPr lang="en-US" sz="800" b="1" u="none" strike="noStrike" dirty="0">
                          <a:effectLst/>
                        </a:rPr>
                        <a:t> vrijednost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6" marR="6626" marT="6626" marB="0" anchor="b"/>
                </a:tc>
                <a:extLst>
                  <a:ext uri="{0D108BD9-81ED-4DB2-BD59-A6C34878D82A}">
                    <a16:rowId xmlns:a16="http://schemas.microsoft.com/office/drawing/2014/main" val="2224876174"/>
                  </a:ext>
                </a:extLst>
              </a:tr>
              <a:tr h="16450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Jutarnji list - Like! Putovanja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3952,02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25.376,43 €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6" marR="6626" marT="6626" marB="0" anchor="b"/>
                </a:tc>
                <a:extLst>
                  <a:ext uri="{0D108BD9-81ED-4DB2-BD59-A6C34878D82A}">
                    <a16:rowId xmlns:a16="http://schemas.microsoft.com/office/drawing/2014/main" val="167299323"/>
                  </a:ext>
                </a:extLst>
              </a:tr>
              <a:tr h="13192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Nacional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3567,69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19.731,32 €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6" marR="6626" marT="6626" marB="0" anchor="b"/>
                </a:tc>
                <a:extLst>
                  <a:ext uri="{0D108BD9-81ED-4DB2-BD59-A6C34878D82A}">
                    <a16:rowId xmlns:a16="http://schemas.microsoft.com/office/drawing/2014/main" val="1639531751"/>
                  </a:ext>
                </a:extLst>
              </a:tr>
              <a:tr h="13192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Večernji list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3257,49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17.125,80 €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6" marR="6626" marT="6626" marB="0" anchor="b"/>
                </a:tc>
                <a:extLst>
                  <a:ext uri="{0D108BD9-81ED-4DB2-BD59-A6C34878D82A}">
                    <a16:rowId xmlns:a16="http://schemas.microsoft.com/office/drawing/2014/main" val="2960824144"/>
                  </a:ext>
                </a:extLst>
              </a:tr>
              <a:tr h="13192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Story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1158,25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7.289,70 €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6" marR="6626" marT="6626" marB="0" anchor="b"/>
                </a:tc>
                <a:extLst>
                  <a:ext uri="{0D108BD9-81ED-4DB2-BD59-A6C34878D82A}">
                    <a16:rowId xmlns:a16="http://schemas.microsoft.com/office/drawing/2014/main" val="3057143219"/>
                  </a:ext>
                </a:extLst>
              </a:tr>
              <a:tr h="13192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Zagorski list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5134,28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4.620,19 €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6" marR="6626" marT="6626" marB="0" anchor="b"/>
                </a:tc>
                <a:extLst>
                  <a:ext uri="{0D108BD9-81ED-4DB2-BD59-A6C34878D82A}">
                    <a16:rowId xmlns:a16="http://schemas.microsoft.com/office/drawing/2014/main" val="1649791664"/>
                  </a:ext>
                </a:extLst>
              </a:tr>
              <a:tr h="13192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Slobodna Dalmacija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597,32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2.513,11 €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6" marR="6626" marT="6626" marB="0" anchor="b"/>
                </a:tc>
                <a:extLst>
                  <a:ext uri="{0D108BD9-81ED-4DB2-BD59-A6C34878D82A}">
                    <a16:rowId xmlns:a16="http://schemas.microsoft.com/office/drawing/2014/main" val="32059272"/>
                  </a:ext>
                </a:extLst>
              </a:tr>
              <a:tr h="13192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Zagorje International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7346,49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2.147,13 €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6" marR="6626" marT="6626" marB="0" anchor="b"/>
                </a:tc>
                <a:extLst>
                  <a:ext uri="{0D108BD9-81ED-4DB2-BD59-A6C34878D82A}">
                    <a16:rowId xmlns:a16="http://schemas.microsoft.com/office/drawing/2014/main" val="1773196193"/>
                  </a:ext>
                </a:extLst>
              </a:tr>
              <a:tr h="13192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Zagreb moj grad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598,29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1.901,00 €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6" marR="6626" marT="6626" marB="0" anchor="b"/>
                </a:tc>
                <a:extLst>
                  <a:ext uri="{0D108BD9-81ED-4DB2-BD59-A6C34878D82A}">
                    <a16:rowId xmlns:a16="http://schemas.microsoft.com/office/drawing/2014/main" val="2006394627"/>
                  </a:ext>
                </a:extLst>
              </a:tr>
              <a:tr h="13192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Matica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848,81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1.665,06 €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6" marR="6626" marT="6626" marB="0" anchor="b"/>
                </a:tc>
                <a:extLst>
                  <a:ext uri="{0D108BD9-81ED-4DB2-BD59-A6C34878D82A}">
                    <a16:rowId xmlns:a16="http://schemas.microsoft.com/office/drawing/2014/main" val="802481830"/>
                  </a:ext>
                </a:extLst>
              </a:tr>
              <a:tr h="13192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Zadarski tjednik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1218,69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1.114,44 €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6" marR="6626" marT="6626" marB="0" anchor="b"/>
                </a:tc>
                <a:extLst>
                  <a:ext uri="{0D108BD9-81ED-4DB2-BD59-A6C34878D82A}">
                    <a16:rowId xmlns:a16="http://schemas.microsoft.com/office/drawing/2014/main" val="3369452854"/>
                  </a:ext>
                </a:extLst>
              </a:tr>
              <a:tr h="13192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Glas Zagorja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743,58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436,13 €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6" marR="6626" marT="6626" marB="0" anchor="b"/>
                </a:tc>
                <a:extLst>
                  <a:ext uri="{0D108BD9-81ED-4DB2-BD59-A6C34878D82A}">
                    <a16:rowId xmlns:a16="http://schemas.microsoft.com/office/drawing/2014/main" val="1543884438"/>
                  </a:ext>
                </a:extLst>
              </a:tr>
              <a:tr h="13192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Jutarnji list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87,49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404,79 €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6" marR="6626" marT="6626" marB="0" anchor="b"/>
                </a:tc>
                <a:extLst>
                  <a:ext uri="{0D108BD9-81ED-4DB2-BD59-A6C34878D82A}">
                    <a16:rowId xmlns:a16="http://schemas.microsoft.com/office/drawing/2014/main" val="2344729542"/>
                  </a:ext>
                </a:extLst>
              </a:tr>
              <a:tr h="13192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Varaždinske vijesti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364,45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359,88 €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6" marR="6626" marT="6626" marB="0" anchor="b"/>
                </a:tc>
                <a:extLst>
                  <a:ext uri="{0D108BD9-81ED-4DB2-BD59-A6C34878D82A}">
                    <a16:rowId xmlns:a16="http://schemas.microsoft.com/office/drawing/2014/main" val="1768462007"/>
                  </a:ext>
                </a:extLst>
              </a:tr>
              <a:tr h="13192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Posavska Hrvatska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371,6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178,37 €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6" marR="6626" marT="6626" marB="0" anchor="b"/>
                </a:tc>
                <a:extLst>
                  <a:ext uri="{0D108BD9-81ED-4DB2-BD59-A6C34878D82A}">
                    <a16:rowId xmlns:a16="http://schemas.microsoft.com/office/drawing/2014/main" val="208229343"/>
                  </a:ext>
                </a:extLst>
              </a:tr>
              <a:tr h="13192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Lokalna Hrvatska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278,69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36,99 €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6" marR="6626" marT="6626" marB="0" anchor="b"/>
                </a:tc>
                <a:extLst>
                  <a:ext uri="{0D108BD9-81ED-4DB2-BD59-A6C34878D82A}">
                    <a16:rowId xmlns:a16="http://schemas.microsoft.com/office/drawing/2014/main" val="445097137"/>
                  </a:ext>
                </a:extLst>
              </a:tr>
              <a:tr h="13192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>
                          <a:effectLst/>
                        </a:rPr>
                        <a:t>Ukupno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42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29525,14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6" marR="6626" marT="6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84.900,35 €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6" marR="6626" marT="6626" marB="0" anchor="b"/>
                </a:tc>
                <a:extLst>
                  <a:ext uri="{0D108BD9-81ED-4DB2-BD59-A6C34878D82A}">
                    <a16:rowId xmlns:a16="http://schemas.microsoft.com/office/drawing/2014/main" val="2487740267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5224D01-D47D-B739-2909-DDD21B10AF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298924"/>
              </p:ext>
            </p:extLst>
          </p:nvPr>
        </p:nvGraphicFramePr>
        <p:xfrm>
          <a:off x="1475656" y="3803531"/>
          <a:ext cx="4032449" cy="256224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800201">
                  <a:extLst>
                    <a:ext uri="{9D8B030D-6E8A-4147-A177-3AD203B41FA5}">
                      <a16:colId xmlns:a16="http://schemas.microsoft.com/office/drawing/2014/main" val="250186934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82507117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919063367"/>
                    </a:ext>
                  </a:extLst>
                </a:gridCol>
              </a:tblGrid>
              <a:tr h="11068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1" u="none" strike="noStrike" noProof="0">
                          <a:effectLst/>
                        </a:rPr>
                        <a:t>Internetski portali</a:t>
                      </a:r>
                      <a:endParaRPr lang="hr-HR" sz="8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2" marR="6192" marT="6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1" u="none" strike="noStrike" noProof="0">
                          <a:effectLst/>
                        </a:rPr>
                        <a:t>Broj objava</a:t>
                      </a:r>
                      <a:endParaRPr lang="hr-HR" sz="8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2" marR="6192" marT="6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1" u="none" strike="noStrike" noProof="0" dirty="0">
                          <a:effectLst/>
                        </a:rPr>
                        <a:t>Komercijalna vrijednost</a:t>
                      </a:r>
                      <a:endParaRPr lang="hr-HR" sz="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2" marR="6192" marT="6192" marB="0" anchor="b"/>
                </a:tc>
                <a:extLst>
                  <a:ext uri="{0D108BD9-81ED-4DB2-BD59-A6C34878D82A}">
                    <a16:rowId xmlns:a16="http://schemas.microsoft.com/office/drawing/2014/main" val="3224217768"/>
                  </a:ext>
                </a:extLst>
              </a:tr>
              <a:tr h="11068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www.zagorje-international.hr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2" marR="6192" marT="6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2" marR="6192" marT="6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2.230,48 €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2" marR="6192" marT="6192" marB="0" anchor="b"/>
                </a:tc>
                <a:extLst>
                  <a:ext uri="{0D108BD9-81ED-4DB2-BD59-A6C34878D82A}">
                    <a16:rowId xmlns:a16="http://schemas.microsoft.com/office/drawing/2014/main" val="934547144"/>
                  </a:ext>
                </a:extLst>
              </a:tr>
              <a:tr h="11068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www.zagorje.com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2" marR="6192" marT="6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2" marR="6192" marT="6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2.230,39 €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2" marR="6192" marT="6192" marB="0" anchor="b"/>
                </a:tc>
                <a:extLst>
                  <a:ext uri="{0D108BD9-81ED-4DB2-BD59-A6C34878D82A}">
                    <a16:rowId xmlns:a16="http://schemas.microsoft.com/office/drawing/2014/main" val="4018562582"/>
                  </a:ext>
                </a:extLst>
              </a:tr>
              <a:tr h="11068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www.nacional.hr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2" marR="6192" marT="6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2" marR="6192" marT="6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2.123,56 €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2" marR="6192" marT="6192" marB="0" anchor="b"/>
                </a:tc>
                <a:extLst>
                  <a:ext uri="{0D108BD9-81ED-4DB2-BD59-A6C34878D82A}">
                    <a16:rowId xmlns:a16="http://schemas.microsoft.com/office/drawing/2014/main" val="1102025611"/>
                  </a:ext>
                </a:extLst>
              </a:tr>
              <a:tr h="6115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www.sjever.hr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2" marR="6192" marT="6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2" marR="6192" marT="6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1.433,78 €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2" marR="6192" marT="6192" marB="0" anchor="b"/>
                </a:tc>
                <a:extLst>
                  <a:ext uri="{0D108BD9-81ED-4DB2-BD59-A6C34878D82A}">
                    <a16:rowId xmlns:a16="http://schemas.microsoft.com/office/drawing/2014/main" val="1801669720"/>
                  </a:ext>
                </a:extLst>
              </a:tr>
              <a:tr h="6115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www.tportal.hr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2" marR="6192" marT="6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2" marR="6192" marT="6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796,34 €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2" marR="6192" marT="6192" marB="0" anchor="b"/>
                </a:tc>
                <a:extLst>
                  <a:ext uri="{0D108BD9-81ED-4DB2-BD59-A6C34878D82A}">
                    <a16:rowId xmlns:a16="http://schemas.microsoft.com/office/drawing/2014/main" val="280395269"/>
                  </a:ext>
                </a:extLst>
              </a:tr>
              <a:tr h="11068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www.vecernji.hr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2" marR="6192" marT="6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2" marR="6192" marT="6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575,13 €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2" marR="6192" marT="6192" marB="0" anchor="b"/>
                </a:tc>
                <a:extLst>
                  <a:ext uri="{0D108BD9-81ED-4DB2-BD59-A6C34878D82A}">
                    <a16:rowId xmlns:a16="http://schemas.microsoft.com/office/drawing/2014/main" val="704243417"/>
                  </a:ext>
                </a:extLst>
              </a:tr>
              <a:tr h="11068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www.zagreb.info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2" marR="6192" marT="6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2" marR="6192" marT="6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331,81 €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2" marR="6192" marT="6192" marB="0" anchor="b"/>
                </a:tc>
                <a:extLst>
                  <a:ext uri="{0D108BD9-81ED-4DB2-BD59-A6C34878D82A}">
                    <a16:rowId xmlns:a16="http://schemas.microsoft.com/office/drawing/2014/main" val="3391880359"/>
                  </a:ext>
                </a:extLst>
              </a:tr>
              <a:tr h="6115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zmaichek.com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2" marR="6192" marT="6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2" marR="6192" marT="6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318,72 €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2" marR="6192" marT="6192" marB="0" anchor="b"/>
                </a:tc>
                <a:extLst>
                  <a:ext uri="{0D108BD9-81ED-4DB2-BD59-A6C34878D82A}">
                    <a16:rowId xmlns:a16="http://schemas.microsoft.com/office/drawing/2014/main" val="3928979036"/>
                  </a:ext>
                </a:extLst>
              </a:tr>
              <a:tr h="6115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www.rhzk.hr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2" marR="6192" marT="6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2" marR="6192" marT="6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318,63 €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2" marR="6192" marT="6192" marB="0" anchor="b"/>
                </a:tc>
                <a:extLst>
                  <a:ext uri="{0D108BD9-81ED-4DB2-BD59-A6C34878D82A}">
                    <a16:rowId xmlns:a16="http://schemas.microsoft.com/office/drawing/2014/main" val="3631251034"/>
                  </a:ext>
                </a:extLst>
              </a:tr>
              <a:tr h="11068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www.svijetkulture.com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2" marR="6192" marT="6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2" marR="6192" marT="6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159,36 €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2" marR="6192" marT="6192" marB="0" anchor="b"/>
                </a:tc>
                <a:extLst>
                  <a:ext uri="{0D108BD9-81ED-4DB2-BD59-A6C34878D82A}">
                    <a16:rowId xmlns:a16="http://schemas.microsoft.com/office/drawing/2014/main" val="2640168891"/>
                  </a:ext>
                </a:extLst>
              </a:tr>
              <a:tr h="11068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www.turistickeprice.hr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2" marR="6192" marT="6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2" marR="6192" marT="6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159,36 €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2" marR="6192" marT="6192" marB="0" anchor="b"/>
                </a:tc>
                <a:extLst>
                  <a:ext uri="{0D108BD9-81ED-4DB2-BD59-A6C34878D82A}">
                    <a16:rowId xmlns:a16="http://schemas.microsoft.com/office/drawing/2014/main" val="2500868481"/>
                  </a:ext>
                </a:extLst>
              </a:tr>
              <a:tr h="11068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www.culturenet.hr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2" marR="6192" marT="6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2" marR="6192" marT="6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159,27 €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2" marR="6192" marT="6192" marB="0" anchor="b"/>
                </a:tc>
                <a:extLst>
                  <a:ext uri="{0D108BD9-81ED-4DB2-BD59-A6C34878D82A}">
                    <a16:rowId xmlns:a16="http://schemas.microsoft.com/office/drawing/2014/main" val="164721668"/>
                  </a:ext>
                </a:extLst>
              </a:tr>
              <a:tr h="11068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www.kulturpunkt.hr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2" marR="6192" marT="6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2" marR="6192" marT="6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159,27 €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2" marR="6192" marT="6192" marB="0" anchor="b"/>
                </a:tc>
                <a:extLst>
                  <a:ext uri="{0D108BD9-81ED-4DB2-BD59-A6C34878D82A}">
                    <a16:rowId xmlns:a16="http://schemas.microsoft.com/office/drawing/2014/main" val="2659409916"/>
                  </a:ext>
                </a:extLst>
              </a:tr>
              <a:tr h="11068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www.prigorski.hr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2" marR="6192" marT="6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2" marR="6192" marT="6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159,27 €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2" marR="6192" marT="6192" marB="0" anchor="b"/>
                </a:tc>
                <a:extLst>
                  <a:ext uri="{0D108BD9-81ED-4DB2-BD59-A6C34878D82A}">
                    <a16:rowId xmlns:a16="http://schemas.microsoft.com/office/drawing/2014/main" val="1226554005"/>
                  </a:ext>
                </a:extLst>
              </a:tr>
              <a:tr h="6115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www.zapad.tv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2" marR="6192" marT="6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2" marR="6192" marT="6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159,27 €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2" marR="6192" marT="6192" marB="0" anchor="b"/>
                </a:tc>
                <a:extLst>
                  <a:ext uri="{0D108BD9-81ED-4DB2-BD59-A6C34878D82A}">
                    <a16:rowId xmlns:a16="http://schemas.microsoft.com/office/drawing/2014/main" val="3282479315"/>
                  </a:ext>
                </a:extLst>
              </a:tr>
              <a:tr h="11068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www.epodravina.hr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2" marR="6192" marT="6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2" marR="6192" marT="6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139,36 €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2" marR="6192" marT="6192" marB="0" anchor="b"/>
                </a:tc>
                <a:extLst>
                  <a:ext uri="{0D108BD9-81ED-4DB2-BD59-A6C34878D82A}">
                    <a16:rowId xmlns:a16="http://schemas.microsoft.com/office/drawing/2014/main" val="3348015407"/>
                  </a:ext>
                </a:extLst>
              </a:tr>
              <a:tr h="11068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www.dalmacijadanas.hr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2" marR="6192" marT="6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2" marR="6192" marT="6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92,91 €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2" marR="6192" marT="6192" marB="0" anchor="b"/>
                </a:tc>
                <a:extLst>
                  <a:ext uri="{0D108BD9-81ED-4DB2-BD59-A6C34878D82A}">
                    <a16:rowId xmlns:a16="http://schemas.microsoft.com/office/drawing/2014/main" val="4291683811"/>
                  </a:ext>
                </a:extLst>
              </a:tr>
              <a:tr h="11068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www.varazdinske-vijesti.hr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2" marR="6192" marT="6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2" marR="6192" marT="6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79,63 €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2" marR="6192" marT="6192" marB="0" anchor="b"/>
                </a:tc>
                <a:extLst>
                  <a:ext uri="{0D108BD9-81ED-4DB2-BD59-A6C34878D82A}">
                    <a16:rowId xmlns:a16="http://schemas.microsoft.com/office/drawing/2014/main" val="1668399605"/>
                  </a:ext>
                </a:extLst>
              </a:tr>
              <a:tr h="6115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>
                          <a:effectLst/>
                        </a:rPr>
                        <a:t>Ukupno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2" marR="6192" marT="6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55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2" marR="6192" marT="6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11.626,53 €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2" marR="6192" marT="6192" marB="0" anchor="b"/>
                </a:tc>
                <a:extLst>
                  <a:ext uri="{0D108BD9-81ED-4DB2-BD59-A6C34878D82A}">
                    <a16:rowId xmlns:a16="http://schemas.microsoft.com/office/drawing/2014/main" val="1616404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0390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92661-5B9C-461D-A61B-3BD0F5F93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60648"/>
            <a:ext cx="3458345" cy="371128"/>
          </a:xfrm>
        </p:spPr>
        <p:txBody>
          <a:bodyPr>
            <a:normAutofit/>
          </a:bodyPr>
          <a:lstStyle/>
          <a:p>
            <a:r>
              <a:rPr lang="hr-HR" sz="1800" dirty="0"/>
              <a:t>Muzej krapinskih neandertalaca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27C26D-C235-412D-9840-DA2182DE0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277117"/>
            <a:ext cx="1400175" cy="1143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6CF4C0-6ABD-45BD-AEA8-A924D9F9B1B3}"/>
              </a:ext>
            </a:extLst>
          </p:cNvPr>
          <p:cNvSpPr txBox="1"/>
          <p:nvPr/>
        </p:nvSpPr>
        <p:spPr>
          <a:xfrm flipH="1">
            <a:off x="467544" y="741735"/>
            <a:ext cx="5841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Ukupno je za Muzej krapinskih neandertalaca zabilježeno </a:t>
            </a:r>
            <a:r>
              <a:rPr lang="hr-HR" sz="1200" b="1" dirty="0"/>
              <a:t>415 objava </a:t>
            </a:r>
            <a:r>
              <a:rPr lang="hr-HR" sz="1200" dirty="0"/>
              <a:t>koje su postigle komercijalnu vrijednost od </a:t>
            </a:r>
            <a:r>
              <a:rPr lang="en-US" sz="1200" b="1" i="0" u="none" strike="noStrike" dirty="0">
                <a:effectLst/>
              </a:rPr>
              <a:t>410.175,23 €</a:t>
            </a:r>
            <a:r>
              <a:rPr lang="en-US" sz="1200" b="1" dirty="0"/>
              <a:t> </a:t>
            </a:r>
            <a:endParaRPr lang="hr-HR" sz="1200" b="1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C40DE19-E55C-7728-9571-BEA5E07B8C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583869"/>
              </p:ext>
            </p:extLst>
          </p:nvPr>
        </p:nvGraphicFramePr>
        <p:xfrm>
          <a:off x="616143" y="1313359"/>
          <a:ext cx="5252002" cy="4931938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246518">
                  <a:extLst>
                    <a:ext uri="{9D8B030D-6E8A-4147-A177-3AD203B41FA5}">
                      <a16:colId xmlns:a16="http://schemas.microsoft.com/office/drawing/2014/main" val="3293378941"/>
                    </a:ext>
                  </a:extLst>
                </a:gridCol>
                <a:gridCol w="845243">
                  <a:extLst>
                    <a:ext uri="{9D8B030D-6E8A-4147-A177-3AD203B41FA5}">
                      <a16:colId xmlns:a16="http://schemas.microsoft.com/office/drawing/2014/main" val="1268691008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177669825"/>
                    </a:ext>
                  </a:extLst>
                </a:gridCol>
                <a:gridCol w="1296145">
                  <a:extLst>
                    <a:ext uri="{9D8B030D-6E8A-4147-A177-3AD203B41FA5}">
                      <a16:colId xmlns:a16="http://schemas.microsoft.com/office/drawing/2014/main" val="1672488634"/>
                    </a:ext>
                  </a:extLst>
                </a:gridCol>
              </a:tblGrid>
              <a:tr h="100658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1" u="none" strike="noStrike" noProof="0">
                          <a:effectLst/>
                        </a:rPr>
                        <a:t>Tiskani mediji</a:t>
                      </a:r>
                      <a:endParaRPr lang="hr-HR" sz="8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1" u="none" strike="noStrike" noProof="0">
                          <a:effectLst/>
                        </a:rPr>
                        <a:t>Broj objava</a:t>
                      </a:r>
                      <a:endParaRPr lang="hr-HR" sz="8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1" u="none" strike="noStrike" noProof="0">
                          <a:effectLst/>
                        </a:rPr>
                        <a:t>Površina u cm²</a:t>
                      </a:r>
                      <a:endParaRPr lang="hr-HR" sz="8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1" u="none" strike="noStrike" noProof="0" dirty="0">
                          <a:effectLst/>
                        </a:rPr>
                        <a:t>Komercijalna vrijednost</a:t>
                      </a:r>
                      <a:endParaRPr lang="hr-HR" sz="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extLst>
                  <a:ext uri="{0D108BD9-81ED-4DB2-BD59-A6C34878D82A}">
                    <a16:rowId xmlns:a16="http://schemas.microsoft.com/office/drawing/2014/main" val="938569660"/>
                  </a:ext>
                </a:extLst>
              </a:tr>
              <a:tr h="10065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Večernji list - Specijal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20821,37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152.211,97 €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extLst>
                  <a:ext uri="{0D108BD9-81ED-4DB2-BD59-A6C34878D82A}">
                    <a16:rowId xmlns:a16="http://schemas.microsoft.com/office/drawing/2014/main" val="1260052924"/>
                  </a:ext>
                </a:extLst>
              </a:tr>
              <a:tr h="10065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Večernji list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7997,82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42.051,30 €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extLst>
                  <a:ext uri="{0D108BD9-81ED-4DB2-BD59-A6C34878D82A}">
                    <a16:rowId xmlns:a16="http://schemas.microsoft.com/office/drawing/2014/main" val="441518891"/>
                  </a:ext>
                </a:extLst>
              </a:tr>
              <a:tr h="10065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24 sata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4071,81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30.231,21 €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extLst>
                  <a:ext uri="{0D108BD9-81ED-4DB2-BD59-A6C34878D82A}">
                    <a16:rowId xmlns:a16="http://schemas.microsoft.com/office/drawing/2014/main" val="2997544355"/>
                  </a:ext>
                </a:extLst>
              </a:tr>
              <a:tr h="10065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Jutarnji list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4657,75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21.550,09 €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extLst>
                  <a:ext uri="{0D108BD9-81ED-4DB2-BD59-A6C34878D82A}">
                    <a16:rowId xmlns:a16="http://schemas.microsoft.com/office/drawing/2014/main" val="3956803770"/>
                  </a:ext>
                </a:extLst>
              </a:tr>
              <a:tr h="10065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Lider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2744,86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13.665,10 €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extLst>
                  <a:ext uri="{0D108BD9-81ED-4DB2-BD59-A6C34878D82A}">
                    <a16:rowId xmlns:a16="http://schemas.microsoft.com/office/drawing/2014/main" val="1885076466"/>
                  </a:ext>
                </a:extLst>
              </a:tr>
              <a:tr h="10065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Yachts Croatia adriatic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2505,14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12.661,19 €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extLst>
                  <a:ext uri="{0D108BD9-81ED-4DB2-BD59-A6C34878D82A}">
                    <a16:rowId xmlns:a16="http://schemas.microsoft.com/office/drawing/2014/main" val="2968282827"/>
                  </a:ext>
                </a:extLst>
              </a:tr>
              <a:tr h="10065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Zagorski list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13883,39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12.493,19 €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extLst>
                  <a:ext uri="{0D108BD9-81ED-4DB2-BD59-A6C34878D82A}">
                    <a16:rowId xmlns:a16="http://schemas.microsoft.com/office/drawing/2014/main" val="1683927552"/>
                  </a:ext>
                </a:extLst>
              </a:tr>
              <a:tr h="10065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Zagorje International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29911,54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8.792,26 €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extLst>
                  <a:ext uri="{0D108BD9-81ED-4DB2-BD59-A6C34878D82A}">
                    <a16:rowId xmlns:a16="http://schemas.microsoft.com/office/drawing/2014/main" val="3953001260"/>
                  </a:ext>
                </a:extLst>
              </a:tr>
              <a:tr h="10065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Story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1360,97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8.574,11 €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extLst>
                  <a:ext uri="{0D108BD9-81ED-4DB2-BD59-A6C34878D82A}">
                    <a16:rowId xmlns:a16="http://schemas.microsoft.com/office/drawing/2014/main" val="3659697371"/>
                  </a:ext>
                </a:extLst>
              </a:tr>
              <a:tr h="10065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Jutarnji list - Gloria IN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1144,41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6.835,02 €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extLst>
                  <a:ext uri="{0D108BD9-81ED-4DB2-BD59-A6C34878D82A}">
                    <a16:rowId xmlns:a16="http://schemas.microsoft.com/office/drawing/2014/main" val="4094574075"/>
                  </a:ext>
                </a:extLst>
              </a:tr>
              <a:tr h="10065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Liječničke novine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1429,12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6.113,28 €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extLst>
                  <a:ext uri="{0D108BD9-81ED-4DB2-BD59-A6C34878D82A}">
                    <a16:rowId xmlns:a16="http://schemas.microsoft.com/office/drawing/2014/main" val="2733450498"/>
                  </a:ext>
                </a:extLst>
              </a:tr>
              <a:tr h="10065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Novi list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2159,35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5.296,28 €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extLst>
                  <a:ext uri="{0D108BD9-81ED-4DB2-BD59-A6C34878D82A}">
                    <a16:rowId xmlns:a16="http://schemas.microsoft.com/office/drawing/2014/main" val="3645083177"/>
                  </a:ext>
                </a:extLst>
              </a:tr>
              <a:tr h="10065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Ugostiteljstvo i turizam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4134,23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5.043,76 €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extLst>
                  <a:ext uri="{0D108BD9-81ED-4DB2-BD59-A6C34878D82A}">
                    <a16:rowId xmlns:a16="http://schemas.microsoft.com/office/drawing/2014/main" val="4089232646"/>
                  </a:ext>
                </a:extLst>
              </a:tr>
              <a:tr h="10065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Glas Zagorja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6838,58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4.009,27 €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extLst>
                  <a:ext uri="{0D108BD9-81ED-4DB2-BD59-A6C34878D82A}">
                    <a16:rowId xmlns:a16="http://schemas.microsoft.com/office/drawing/2014/main" val="3338344208"/>
                  </a:ext>
                </a:extLst>
              </a:tr>
              <a:tr h="10065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Glas Slavonije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1870,48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3.123,05 €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extLst>
                  <a:ext uri="{0D108BD9-81ED-4DB2-BD59-A6C34878D82A}">
                    <a16:rowId xmlns:a16="http://schemas.microsoft.com/office/drawing/2014/main" val="252580306"/>
                  </a:ext>
                </a:extLst>
              </a:tr>
              <a:tr h="10065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Zadarski list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1906,43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1.793,96 €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extLst>
                  <a:ext uri="{0D108BD9-81ED-4DB2-BD59-A6C34878D82A}">
                    <a16:rowId xmlns:a16="http://schemas.microsoft.com/office/drawing/2014/main" val="292008965"/>
                  </a:ext>
                </a:extLst>
              </a:tr>
              <a:tr h="10065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Matica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798,04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1.565,47 €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extLst>
                  <a:ext uri="{0D108BD9-81ED-4DB2-BD59-A6C34878D82A}">
                    <a16:rowId xmlns:a16="http://schemas.microsoft.com/office/drawing/2014/main" val="4282925742"/>
                  </a:ext>
                </a:extLst>
              </a:tr>
              <a:tr h="10065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Mljekarski list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806,29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1.556,14 €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extLst>
                  <a:ext uri="{0D108BD9-81ED-4DB2-BD59-A6C34878D82A}">
                    <a16:rowId xmlns:a16="http://schemas.microsoft.com/office/drawing/2014/main" val="1558882417"/>
                  </a:ext>
                </a:extLst>
              </a:tr>
              <a:tr h="10065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Zadarski tjednik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1674,28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1.531,06 €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extLst>
                  <a:ext uri="{0D108BD9-81ED-4DB2-BD59-A6C34878D82A}">
                    <a16:rowId xmlns:a16="http://schemas.microsoft.com/office/drawing/2014/main" val="3023765824"/>
                  </a:ext>
                </a:extLst>
              </a:tr>
              <a:tr h="10065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Jutarnji list - Svijet kulture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1060,71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1.392,32 €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extLst>
                  <a:ext uri="{0D108BD9-81ED-4DB2-BD59-A6C34878D82A}">
                    <a16:rowId xmlns:a16="http://schemas.microsoft.com/office/drawing/2014/main" val="147690634"/>
                  </a:ext>
                </a:extLst>
              </a:tr>
              <a:tr h="10065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Glas Istre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446,47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1.289,43 €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extLst>
                  <a:ext uri="{0D108BD9-81ED-4DB2-BD59-A6C34878D82A}">
                    <a16:rowId xmlns:a16="http://schemas.microsoft.com/office/drawing/2014/main" val="2230224330"/>
                  </a:ext>
                </a:extLst>
              </a:tr>
              <a:tr h="10065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Vijenac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919,39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991,71 €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extLst>
                  <a:ext uri="{0D108BD9-81ED-4DB2-BD59-A6C34878D82A}">
                    <a16:rowId xmlns:a16="http://schemas.microsoft.com/office/drawing/2014/main" val="223054539"/>
                  </a:ext>
                </a:extLst>
              </a:tr>
              <a:tr h="1317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7 plus Regionalni tjednik - Varaždinska županija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415,38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788,92 €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extLst>
                  <a:ext uri="{0D108BD9-81ED-4DB2-BD59-A6C34878D82A}">
                    <a16:rowId xmlns:a16="http://schemas.microsoft.com/office/drawing/2014/main" val="2486007006"/>
                  </a:ext>
                </a:extLst>
              </a:tr>
              <a:tr h="10065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Varaždinske vijesti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744,51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735,17 €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extLst>
                  <a:ext uri="{0D108BD9-81ED-4DB2-BD59-A6C34878D82A}">
                    <a16:rowId xmlns:a16="http://schemas.microsoft.com/office/drawing/2014/main" val="2824324082"/>
                  </a:ext>
                </a:extLst>
              </a:tr>
              <a:tr h="10065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Posavska Hrvatska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1342,65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641,52 €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extLst>
                  <a:ext uri="{0D108BD9-81ED-4DB2-BD59-A6C34878D82A}">
                    <a16:rowId xmlns:a16="http://schemas.microsoft.com/office/drawing/2014/main" val="3570872441"/>
                  </a:ext>
                </a:extLst>
              </a:tr>
              <a:tr h="10065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Slobodna Dalmacija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128,66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541,31 €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extLst>
                  <a:ext uri="{0D108BD9-81ED-4DB2-BD59-A6C34878D82A}">
                    <a16:rowId xmlns:a16="http://schemas.microsoft.com/office/drawing/2014/main" val="93581294"/>
                  </a:ext>
                </a:extLst>
              </a:tr>
              <a:tr h="10065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Bjelovarski list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704,31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500,06 €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extLst>
                  <a:ext uri="{0D108BD9-81ED-4DB2-BD59-A6C34878D82A}">
                    <a16:rowId xmlns:a16="http://schemas.microsoft.com/office/drawing/2014/main" val="1671437889"/>
                  </a:ext>
                </a:extLst>
              </a:tr>
              <a:tr h="10065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Hrvatski umirovljenički list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368,58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309,07 €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extLst>
                  <a:ext uri="{0D108BD9-81ED-4DB2-BD59-A6C34878D82A}">
                    <a16:rowId xmlns:a16="http://schemas.microsoft.com/office/drawing/2014/main" val="2338717694"/>
                  </a:ext>
                </a:extLst>
              </a:tr>
              <a:tr h="10065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Novosti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83,74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232,95 €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extLst>
                  <a:ext uri="{0D108BD9-81ED-4DB2-BD59-A6C34878D82A}">
                    <a16:rowId xmlns:a16="http://schemas.microsoft.com/office/drawing/2014/main" val="312674038"/>
                  </a:ext>
                </a:extLst>
              </a:tr>
              <a:tr h="10065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Vukovarske novine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817,33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232,14 €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extLst>
                  <a:ext uri="{0D108BD9-81ED-4DB2-BD59-A6C34878D82A}">
                    <a16:rowId xmlns:a16="http://schemas.microsoft.com/office/drawing/2014/main" val="1381050139"/>
                  </a:ext>
                </a:extLst>
              </a:tr>
              <a:tr h="10065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Glas grada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194,47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167,77 €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extLst>
                  <a:ext uri="{0D108BD9-81ED-4DB2-BD59-A6C34878D82A}">
                    <a16:rowId xmlns:a16="http://schemas.microsoft.com/office/drawing/2014/main" val="747427898"/>
                  </a:ext>
                </a:extLst>
              </a:tr>
              <a:tr h="1317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7 plus Regionalni tjednik - Međimurska županija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87,50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166,19 €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extLst>
                  <a:ext uri="{0D108BD9-81ED-4DB2-BD59-A6C34878D82A}">
                    <a16:rowId xmlns:a16="http://schemas.microsoft.com/office/drawing/2014/main" val="1918213703"/>
                  </a:ext>
                </a:extLst>
              </a:tr>
              <a:tr h="10065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Školske novine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115,18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138,50 €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extLst>
                  <a:ext uri="{0D108BD9-81ED-4DB2-BD59-A6C34878D82A}">
                    <a16:rowId xmlns:a16="http://schemas.microsoft.com/office/drawing/2014/main" val="1181938949"/>
                  </a:ext>
                </a:extLst>
              </a:tr>
              <a:tr h="10065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Međimurje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264,93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124,47 €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extLst>
                  <a:ext uri="{0D108BD9-81ED-4DB2-BD59-A6C34878D82A}">
                    <a16:rowId xmlns:a16="http://schemas.microsoft.com/office/drawing/2014/main" val="658116289"/>
                  </a:ext>
                </a:extLst>
              </a:tr>
              <a:tr h="10065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Međimurske novine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183,06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122,45 €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extLst>
                  <a:ext uri="{0D108BD9-81ED-4DB2-BD59-A6C34878D82A}">
                    <a16:rowId xmlns:a16="http://schemas.microsoft.com/office/drawing/2014/main" val="1116593902"/>
                  </a:ext>
                </a:extLst>
              </a:tr>
              <a:tr h="10065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Glas Podravine i Prigorja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239,48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79,03 €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extLst>
                  <a:ext uri="{0D108BD9-81ED-4DB2-BD59-A6C34878D82A}">
                    <a16:rowId xmlns:a16="http://schemas.microsoft.com/office/drawing/2014/main" val="1879751310"/>
                  </a:ext>
                </a:extLst>
              </a:tr>
              <a:tr h="10065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Podravski list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53,19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37,77 €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extLst>
                  <a:ext uri="{0D108BD9-81ED-4DB2-BD59-A6C34878D82A}">
                    <a16:rowId xmlns:a16="http://schemas.microsoft.com/office/drawing/2014/main" val="1858498043"/>
                  </a:ext>
                </a:extLst>
              </a:tr>
              <a:tr h="10065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>
                          <a:effectLst/>
                        </a:rPr>
                        <a:t>Ukupno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171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118885,40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347.588,50 €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4" marR="4254" marT="4254" marB="0" anchor="b"/>
                </a:tc>
                <a:extLst>
                  <a:ext uri="{0D108BD9-81ED-4DB2-BD59-A6C34878D82A}">
                    <a16:rowId xmlns:a16="http://schemas.microsoft.com/office/drawing/2014/main" val="3979974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6951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4C8292A-0E40-C346-B6F5-ECC7F47B8B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324503"/>
              </p:ext>
            </p:extLst>
          </p:nvPr>
        </p:nvGraphicFramePr>
        <p:xfrm>
          <a:off x="395537" y="332656"/>
          <a:ext cx="3384375" cy="564660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765761">
                  <a:extLst>
                    <a:ext uri="{9D8B030D-6E8A-4147-A177-3AD203B41FA5}">
                      <a16:colId xmlns:a16="http://schemas.microsoft.com/office/drawing/2014/main" val="535754615"/>
                    </a:ext>
                  </a:extLst>
                </a:gridCol>
                <a:gridCol w="592582">
                  <a:extLst>
                    <a:ext uri="{9D8B030D-6E8A-4147-A177-3AD203B41FA5}">
                      <a16:colId xmlns:a16="http://schemas.microsoft.com/office/drawing/2014/main" val="977775216"/>
                    </a:ext>
                  </a:extLst>
                </a:gridCol>
                <a:gridCol w="1026032">
                  <a:extLst>
                    <a:ext uri="{9D8B030D-6E8A-4147-A177-3AD203B41FA5}">
                      <a16:colId xmlns:a16="http://schemas.microsoft.com/office/drawing/2014/main" val="1821853102"/>
                    </a:ext>
                  </a:extLst>
                </a:gridCol>
              </a:tblGrid>
              <a:tr h="1443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>
                          <a:effectLst/>
                        </a:rPr>
                        <a:t>Internetski portali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Broj objava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1" u="none" strike="noStrike" noProof="0" dirty="0">
                          <a:effectLst/>
                        </a:rPr>
                        <a:t>Komercijalna</a:t>
                      </a:r>
                      <a:r>
                        <a:rPr lang="en-US" sz="800" b="1" u="none" strike="noStrike" dirty="0">
                          <a:effectLst/>
                        </a:rPr>
                        <a:t> vrijednost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extLst>
                  <a:ext uri="{0D108BD9-81ED-4DB2-BD59-A6C34878D82A}">
                    <a16:rowId xmlns:a16="http://schemas.microsoft.com/office/drawing/2014/main" val="3622964538"/>
                  </a:ext>
                </a:extLst>
              </a:tr>
              <a:tr h="1443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www.zagorje-international.hr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6.849,42 €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extLst>
                  <a:ext uri="{0D108BD9-81ED-4DB2-BD59-A6C34878D82A}">
                    <a16:rowId xmlns:a16="http://schemas.microsoft.com/office/drawing/2014/main" val="3309372458"/>
                  </a:ext>
                </a:extLst>
              </a:tr>
              <a:tr h="797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www.tportal.hr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4.778,49 €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extLst>
                  <a:ext uri="{0D108BD9-81ED-4DB2-BD59-A6C34878D82A}">
                    <a16:rowId xmlns:a16="http://schemas.microsoft.com/office/drawing/2014/main" val="3306258476"/>
                  </a:ext>
                </a:extLst>
              </a:tr>
              <a:tr h="797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www.zagorje.com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4.619,31 €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extLst>
                  <a:ext uri="{0D108BD9-81ED-4DB2-BD59-A6C34878D82A}">
                    <a16:rowId xmlns:a16="http://schemas.microsoft.com/office/drawing/2014/main" val="2202514868"/>
                  </a:ext>
                </a:extLst>
              </a:tr>
              <a:tr h="797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www.vecernji.hr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4.601,40 €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extLst>
                  <a:ext uri="{0D108BD9-81ED-4DB2-BD59-A6C34878D82A}">
                    <a16:rowId xmlns:a16="http://schemas.microsoft.com/office/drawing/2014/main" val="3751175284"/>
                  </a:ext>
                </a:extLst>
              </a:tr>
              <a:tr h="797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www.24sata.hr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3.185,98 €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extLst>
                  <a:ext uri="{0D108BD9-81ED-4DB2-BD59-A6C34878D82A}">
                    <a16:rowId xmlns:a16="http://schemas.microsoft.com/office/drawing/2014/main" val="17299540"/>
                  </a:ext>
                </a:extLst>
              </a:tr>
              <a:tr h="797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www.jutarnji.hr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3.185,35 €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extLst>
                  <a:ext uri="{0D108BD9-81ED-4DB2-BD59-A6C34878D82A}">
                    <a16:rowId xmlns:a16="http://schemas.microsoft.com/office/drawing/2014/main" val="2245924197"/>
                  </a:ext>
                </a:extLst>
              </a:tr>
              <a:tr h="797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www.057info.hr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3.052,62 €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extLst>
                  <a:ext uri="{0D108BD9-81ED-4DB2-BD59-A6C34878D82A}">
                    <a16:rowId xmlns:a16="http://schemas.microsoft.com/office/drawing/2014/main" val="140962899"/>
                  </a:ext>
                </a:extLst>
              </a:tr>
              <a:tr h="797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www.hrt.hr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1.990,84 €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extLst>
                  <a:ext uri="{0D108BD9-81ED-4DB2-BD59-A6C34878D82A}">
                    <a16:rowId xmlns:a16="http://schemas.microsoft.com/office/drawing/2014/main" val="1162016708"/>
                  </a:ext>
                </a:extLst>
              </a:tr>
              <a:tr h="797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www.sjever.hr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1.911,49 €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extLst>
                  <a:ext uri="{0D108BD9-81ED-4DB2-BD59-A6C34878D82A}">
                    <a16:rowId xmlns:a16="http://schemas.microsoft.com/office/drawing/2014/main" val="2492137653"/>
                  </a:ext>
                </a:extLst>
              </a:tr>
              <a:tr h="797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www.ezadar.net.hr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1.659,04 €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extLst>
                  <a:ext uri="{0D108BD9-81ED-4DB2-BD59-A6C34878D82A}">
                    <a16:rowId xmlns:a16="http://schemas.microsoft.com/office/drawing/2014/main" val="3719608652"/>
                  </a:ext>
                </a:extLst>
              </a:tr>
              <a:tr h="1443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www.emedjimurje.net.hr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1.327,62 €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extLst>
                  <a:ext uri="{0D108BD9-81ED-4DB2-BD59-A6C34878D82A}">
                    <a16:rowId xmlns:a16="http://schemas.microsoft.com/office/drawing/2014/main" val="818092745"/>
                  </a:ext>
                </a:extLst>
              </a:tr>
              <a:tr h="797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www.journal.hr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1.327,23 €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extLst>
                  <a:ext uri="{0D108BD9-81ED-4DB2-BD59-A6C34878D82A}">
                    <a16:rowId xmlns:a16="http://schemas.microsoft.com/office/drawing/2014/main" val="2012187948"/>
                  </a:ext>
                </a:extLst>
              </a:tr>
              <a:tr h="797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www.miss7.24sata.hr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1.327,23 €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extLst>
                  <a:ext uri="{0D108BD9-81ED-4DB2-BD59-A6C34878D82A}">
                    <a16:rowId xmlns:a16="http://schemas.microsoft.com/office/drawing/2014/main" val="1622541510"/>
                  </a:ext>
                </a:extLst>
              </a:tr>
              <a:tr h="797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www.gloria.hr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1.061,78 €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extLst>
                  <a:ext uri="{0D108BD9-81ED-4DB2-BD59-A6C34878D82A}">
                    <a16:rowId xmlns:a16="http://schemas.microsoft.com/office/drawing/2014/main" val="2998022051"/>
                  </a:ext>
                </a:extLst>
              </a:tr>
              <a:tr h="797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www.zagreb.info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995,42 €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extLst>
                  <a:ext uri="{0D108BD9-81ED-4DB2-BD59-A6C34878D82A}">
                    <a16:rowId xmlns:a16="http://schemas.microsoft.com/office/drawing/2014/main" val="3502892790"/>
                  </a:ext>
                </a:extLst>
              </a:tr>
              <a:tr h="797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www.glasistre.hr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955,79 €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extLst>
                  <a:ext uri="{0D108BD9-81ED-4DB2-BD59-A6C34878D82A}">
                    <a16:rowId xmlns:a16="http://schemas.microsoft.com/office/drawing/2014/main" val="1936787556"/>
                  </a:ext>
                </a:extLst>
              </a:tr>
              <a:tr h="797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www.rhzk.hr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955,60 €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extLst>
                  <a:ext uri="{0D108BD9-81ED-4DB2-BD59-A6C34878D82A}">
                    <a16:rowId xmlns:a16="http://schemas.microsoft.com/office/drawing/2014/main" val="1010994216"/>
                  </a:ext>
                </a:extLst>
              </a:tr>
              <a:tr h="1443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www.zadarski.slobodnadalmacija.hr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895,88 €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extLst>
                  <a:ext uri="{0D108BD9-81ED-4DB2-BD59-A6C34878D82A}">
                    <a16:rowId xmlns:a16="http://schemas.microsoft.com/office/drawing/2014/main" val="2069579087"/>
                  </a:ext>
                </a:extLst>
              </a:tr>
              <a:tr h="797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zmaichek.com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796,61 €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extLst>
                  <a:ext uri="{0D108BD9-81ED-4DB2-BD59-A6C34878D82A}">
                    <a16:rowId xmlns:a16="http://schemas.microsoft.com/office/drawing/2014/main" val="18019141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www.culturenet.hr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796,43 €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extLst>
                  <a:ext uri="{0D108BD9-81ED-4DB2-BD59-A6C34878D82A}">
                    <a16:rowId xmlns:a16="http://schemas.microsoft.com/office/drawing/2014/main" val="3252224931"/>
                  </a:ext>
                </a:extLst>
              </a:tr>
              <a:tr h="797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www.index.hr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729,98 €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extLst>
                  <a:ext uri="{0D108BD9-81ED-4DB2-BD59-A6C34878D82A}">
                    <a16:rowId xmlns:a16="http://schemas.microsoft.com/office/drawing/2014/main" val="1813750834"/>
                  </a:ext>
                </a:extLst>
              </a:tr>
              <a:tr h="797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www.sibenskiportal.hr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664,01 €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extLst>
                  <a:ext uri="{0D108BD9-81ED-4DB2-BD59-A6C34878D82A}">
                    <a16:rowId xmlns:a16="http://schemas.microsoft.com/office/drawing/2014/main" val="3176619804"/>
                  </a:ext>
                </a:extLst>
              </a:tr>
              <a:tr h="1443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www.varazdinski.net.hr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663,61 €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extLst>
                  <a:ext uri="{0D108BD9-81ED-4DB2-BD59-A6C34878D82A}">
                    <a16:rowId xmlns:a16="http://schemas.microsoft.com/office/drawing/2014/main" val="2834256631"/>
                  </a:ext>
                </a:extLst>
              </a:tr>
              <a:tr h="1443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www.dailynewscaffe.com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531,05 €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extLst>
                  <a:ext uri="{0D108BD9-81ED-4DB2-BD59-A6C34878D82A}">
                    <a16:rowId xmlns:a16="http://schemas.microsoft.com/office/drawing/2014/main" val="902814100"/>
                  </a:ext>
                </a:extLst>
              </a:tr>
              <a:tr h="797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www.zadarskilist.hr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530,89 €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extLst>
                  <a:ext uri="{0D108BD9-81ED-4DB2-BD59-A6C34878D82A}">
                    <a16:rowId xmlns:a16="http://schemas.microsoft.com/office/drawing/2014/main" val="889310577"/>
                  </a:ext>
                </a:extLst>
              </a:tr>
              <a:tr h="797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www.prigorski.hr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477,99 €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extLst>
                  <a:ext uri="{0D108BD9-81ED-4DB2-BD59-A6C34878D82A}">
                    <a16:rowId xmlns:a16="http://schemas.microsoft.com/office/drawing/2014/main" val="2743509165"/>
                  </a:ext>
                </a:extLst>
              </a:tr>
              <a:tr h="797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www.turistickeprice.hr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477,99 €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extLst>
                  <a:ext uri="{0D108BD9-81ED-4DB2-BD59-A6C34878D82A}">
                    <a16:rowId xmlns:a16="http://schemas.microsoft.com/office/drawing/2014/main" val="2626728932"/>
                  </a:ext>
                </a:extLst>
              </a:tr>
              <a:tr h="797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www.kaj.hr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477,89 €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extLst>
                  <a:ext uri="{0D108BD9-81ED-4DB2-BD59-A6C34878D82A}">
                    <a16:rowId xmlns:a16="http://schemas.microsoft.com/office/drawing/2014/main" val="1544904886"/>
                  </a:ext>
                </a:extLst>
              </a:tr>
              <a:tr h="797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www.hrturizam.hr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464,81 €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extLst>
                  <a:ext uri="{0D108BD9-81ED-4DB2-BD59-A6C34878D82A}">
                    <a16:rowId xmlns:a16="http://schemas.microsoft.com/office/drawing/2014/main" val="2341107747"/>
                  </a:ext>
                </a:extLst>
              </a:tr>
              <a:tr h="797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www.lipadona.com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424,84 €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extLst>
                  <a:ext uri="{0D108BD9-81ED-4DB2-BD59-A6C34878D82A}">
                    <a16:rowId xmlns:a16="http://schemas.microsoft.com/office/drawing/2014/main" val="1343274297"/>
                  </a:ext>
                </a:extLst>
              </a:tr>
              <a:tr h="797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www.novilist.hr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398,17 €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extLst>
                  <a:ext uri="{0D108BD9-81ED-4DB2-BD59-A6C34878D82A}">
                    <a16:rowId xmlns:a16="http://schemas.microsoft.com/office/drawing/2014/main" val="2861718178"/>
                  </a:ext>
                </a:extLst>
              </a:tr>
              <a:tr h="797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www.dnevno.hr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398,17 €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extLst>
                  <a:ext uri="{0D108BD9-81ED-4DB2-BD59-A6C34878D82A}">
                    <a16:rowId xmlns:a16="http://schemas.microsoft.com/office/drawing/2014/main" val="1279619933"/>
                  </a:ext>
                </a:extLst>
              </a:tr>
              <a:tr h="797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www.metro-portal.hr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398,17 €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extLst>
                  <a:ext uri="{0D108BD9-81ED-4DB2-BD59-A6C34878D82A}">
                    <a16:rowId xmlns:a16="http://schemas.microsoft.com/office/drawing/2014/main" val="925331230"/>
                  </a:ext>
                </a:extLst>
              </a:tr>
              <a:tr h="797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www.teklic.hr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398,17 €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extLst>
                  <a:ext uri="{0D108BD9-81ED-4DB2-BD59-A6C34878D82A}">
                    <a16:rowId xmlns:a16="http://schemas.microsoft.com/office/drawing/2014/main" val="1542198430"/>
                  </a:ext>
                </a:extLst>
              </a:tr>
              <a:tr h="797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www.mojzagreb.info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345,08 €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extLst>
                  <a:ext uri="{0D108BD9-81ED-4DB2-BD59-A6C34878D82A}">
                    <a16:rowId xmlns:a16="http://schemas.microsoft.com/office/drawing/2014/main" val="535044504"/>
                  </a:ext>
                </a:extLst>
              </a:tr>
              <a:tr h="797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www.kaportal.net.hr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332,01 €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extLst>
                  <a:ext uri="{0D108BD9-81ED-4DB2-BD59-A6C34878D82A}">
                    <a16:rowId xmlns:a16="http://schemas.microsoft.com/office/drawing/2014/main" val="2455793244"/>
                  </a:ext>
                </a:extLst>
              </a:tr>
              <a:tr h="797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www.velikagorica.com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318,63 €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extLst>
                  <a:ext uri="{0D108BD9-81ED-4DB2-BD59-A6C34878D82A}">
                    <a16:rowId xmlns:a16="http://schemas.microsoft.com/office/drawing/2014/main" val="3835341719"/>
                  </a:ext>
                </a:extLst>
              </a:tr>
              <a:tr h="797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www.znatko.com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318,63 €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extLst>
                  <a:ext uri="{0D108BD9-81ED-4DB2-BD59-A6C34878D82A}">
                    <a16:rowId xmlns:a16="http://schemas.microsoft.com/office/drawing/2014/main" val="3708204272"/>
                  </a:ext>
                </a:extLst>
              </a:tr>
              <a:tr h="1443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www.belizagrebgrad.com.hr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318,53 €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extLst>
                  <a:ext uri="{0D108BD9-81ED-4DB2-BD59-A6C34878D82A}">
                    <a16:rowId xmlns:a16="http://schemas.microsoft.com/office/drawing/2014/main" val="1304303605"/>
                  </a:ext>
                </a:extLst>
              </a:tr>
              <a:tr h="797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www.podravski.hr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318,53 €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extLst>
                  <a:ext uri="{0D108BD9-81ED-4DB2-BD59-A6C34878D82A}">
                    <a16:rowId xmlns:a16="http://schemas.microsoft.com/office/drawing/2014/main" val="2596629729"/>
                  </a:ext>
                </a:extLst>
              </a:tr>
              <a:tr h="797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www.riportal.net.hr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318,53 €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extLst>
                  <a:ext uri="{0D108BD9-81ED-4DB2-BD59-A6C34878D82A}">
                    <a16:rowId xmlns:a16="http://schemas.microsoft.com/office/drawing/2014/main" val="337837213"/>
                  </a:ext>
                </a:extLst>
              </a:tr>
              <a:tr h="797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www.skole.hr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318,53 €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extLst>
                  <a:ext uri="{0D108BD9-81ED-4DB2-BD59-A6C34878D82A}">
                    <a16:rowId xmlns:a16="http://schemas.microsoft.com/office/drawing/2014/main" val="257114316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016EA05-D81A-7A3A-1FC0-27830024DA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885558"/>
              </p:ext>
            </p:extLst>
          </p:nvPr>
        </p:nvGraphicFramePr>
        <p:xfrm>
          <a:off x="3923928" y="469454"/>
          <a:ext cx="3384375" cy="5509806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370191491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278062063"/>
                    </a:ext>
                  </a:extLst>
                </a:gridCol>
                <a:gridCol w="1008111">
                  <a:extLst>
                    <a:ext uri="{9D8B030D-6E8A-4147-A177-3AD203B41FA5}">
                      <a16:colId xmlns:a16="http://schemas.microsoft.com/office/drawing/2014/main" val="569088820"/>
                    </a:ext>
                  </a:extLst>
                </a:gridCol>
              </a:tblGrid>
              <a:tr h="13533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www.slobodnadalmacija.hr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298,63 €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extLst>
                  <a:ext uri="{0D108BD9-81ED-4DB2-BD59-A6C34878D82A}">
                    <a16:rowId xmlns:a16="http://schemas.microsoft.com/office/drawing/2014/main" val="3692011444"/>
                  </a:ext>
                </a:extLst>
              </a:tr>
              <a:tr h="7477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www.menu.hr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265,60 €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extLst>
                  <a:ext uri="{0D108BD9-81ED-4DB2-BD59-A6C34878D82A}">
                    <a16:rowId xmlns:a16="http://schemas.microsoft.com/office/drawing/2014/main" val="941875719"/>
                  </a:ext>
                </a:extLst>
              </a:tr>
              <a:tr h="7477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www.kigo.hr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265,52 €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extLst>
                  <a:ext uri="{0D108BD9-81ED-4DB2-BD59-A6C34878D82A}">
                    <a16:rowId xmlns:a16="http://schemas.microsoft.com/office/drawing/2014/main" val="1485491146"/>
                  </a:ext>
                </a:extLst>
              </a:tr>
              <a:tr h="7477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studentski.hr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265,45 €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extLst>
                  <a:ext uri="{0D108BD9-81ED-4DB2-BD59-A6C34878D82A}">
                    <a16:rowId xmlns:a16="http://schemas.microsoft.com/office/drawing/2014/main" val="782595909"/>
                  </a:ext>
                </a:extLst>
              </a:tr>
              <a:tr h="7477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www.glas.hr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265,45 €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extLst>
                  <a:ext uri="{0D108BD9-81ED-4DB2-BD59-A6C34878D82A}">
                    <a16:rowId xmlns:a16="http://schemas.microsoft.com/office/drawing/2014/main" val="2377932424"/>
                  </a:ext>
                </a:extLst>
              </a:tr>
              <a:tr h="7477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www.naturala.hr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212,36 €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extLst>
                  <a:ext uri="{0D108BD9-81ED-4DB2-BD59-A6C34878D82A}">
                    <a16:rowId xmlns:a16="http://schemas.microsoft.com/office/drawing/2014/main" val="2612409810"/>
                  </a:ext>
                </a:extLst>
              </a:tr>
              <a:tr h="7477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www.dubrovniknet.hr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199,08 €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extLst>
                  <a:ext uri="{0D108BD9-81ED-4DB2-BD59-A6C34878D82A}">
                    <a16:rowId xmlns:a16="http://schemas.microsoft.com/office/drawing/2014/main" val="2659177173"/>
                  </a:ext>
                </a:extLst>
              </a:tr>
              <a:tr h="7477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www.liberoportal.hr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199,08 €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extLst>
                  <a:ext uri="{0D108BD9-81ED-4DB2-BD59-A6C34878D82A}">
                    <a16:rowId xmlns:a16="http://schemas.microsoft.com/office/drawing/2014/main" val="3558185093"/>
                  </a:ext>
                </a:extLst>
              </a:tr>
              <a:tr h="7477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www.wishmama.hr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199,08 €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extLst>
                  <a:ext uri="{0D108BD9-81ED-4DB2-BD59-A6C34878D82A}">
                    <a16:rowId xmlns:a16="http://schemas.microsoft.com/office/drawing/2014/main" val="1556638559"/>
                  </a:ext>
                </a:extLst>
              </a:tr>
              <a:tr h="7477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www.drava.info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159,36 €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extLst>
                  <a:ext uri="{0D108BD9-81ED-4DB2-BD59-A6C34878D82A}">
                    <a16:rowId xmlns:a16="http://schemas.microsoft.com/office/drawing/2014/main" val="1053158154"/>
                  </a:ext>
                </a:extLst>
              </a:tr>
              <a:tr h="7477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www.hkm.hr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159,36 €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extLst>
                  <a:ext uri="{0D108BD9-81ED-4DB2-BD59-A6C34878D82A}">
                    <a16:rowId xmlns:a16="http://schemas.microsoft.com/office/drawing/2014/main" val="3112922645"/>
                  </a:ext>
                </a:extLst>
              </a:tr>
              <a:tr h="7477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www.klikaj.hr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159,36 €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extLst>
                  <a:ext uri="{0D108BD9-81ED-4DB2-BD59-A6C34878D82A}">
                    <a16:rowId xmlns:a16="http://schemas.microsoft.com/office/drawing/2014/main" val="3179828724"/>
                  </a:ext>
                </a:extLst>
              </a:tr>
              <a:tr h="13533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www.medjimurjepress.net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159,36 €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extLst>
                  <a:ext uri="{0D108BD9-81ED-4DB2-BD59-A6C34878D82A}">
                    <a16:rowId xmlns:a16="http://schemas.microsoft.com/office/drawing/2014/main" val="2553486112"/>
                  </a:ext>
                </a:extLst>
              </a:tr>
              <a:tr h="7477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www.mixer.hr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159,36 €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extLst>
                  <a:ext uri="{0D108BD9-81ED-4DB2-BD59-A6C34878D82A}">
                    <a16:rowId xmlns:a16="http://schemas.microsoft.com/office/drawing/2014/main" val="4222417183"/>
                  </a:ext>
                </a:extLst>
              </a:tr>
              <a:tr h="7477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www.mojportal.hr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159,36 €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extLst>
                  <a:ext uri="{0D108BD9-81ED-4DB2-BD59-A6C34878D82A}">
                    <a16:rowId xmlns:a16="http://schemas.microsoft.com/office/drawing/2014/main" val="1651385278"/>
                  </a:ext>
                </a:extLst>
              </a:tr>
              <a:tr h="7477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www.mvinfo.hr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159,36 €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extLst>
                  <a:ext uri="{0D108BD9-81ED-4DB2-BD59-A6C34878D82A}">
                    <a16:rowId xmlns:a16="http://schemas.microsoft.com/office/drawing/2014/main" val="326453490"/>
                  </a:ext>
                </a:extLst>
              </a:tr>
              <a:tr h="13533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www.radio-mreznica.hr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159,36 €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extLst>
                  <a:ext uri="{0D108BD9-81ED-4DB2-BD59-A6C34878D82A}">
                    <a16:rowId xmlns:a16="http://schemas.microsoft.com/office/drawing/2014/main" val="2567421007"/>
                  </a:ext>
                </a:extLst>
              </a:tr>
              <a:tr h="7477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www.svijet.hr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159,36 €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extLst>
                  <a:ext uri="{0D108BD9-81ED-4DB2-BD59-A6C34878D82A}">
                    <a16:rowId xmlns:a16="http://schemas.microsoft.com/office/drawing/2014/main" val="1243460054"/>
                  </a:ext>
                </a:extLst>
              </a:tr>
              <a:tr h="7477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www.una.world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159,36 €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extLst>
                  <a:ext uri="{0D108BD9-81ED-4DB2-BD59-A6C34878D82A}">
                    <a16:rowId xmlns:a16="http://schemas.microsoft.com/office/drawing/2014/main" val="2364437666"/>
                  </a:ext>
                </a:extLst>
              </a:tr>
              <a:tr h="7477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www.zgportal.com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159,36 €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extLst>
                  <a:ext uri="{0D108BD9-81ED-4DB2-BD59-A6C34878D82A}">
                    <a16:rowId xmlns:a16="http://schemas.microsoft.com/office/drawing/2014/main" val="2054900023"/>
                  </a:ext>
                </a:extLst>
              </a:tr>
              <a:tr h="7477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www.zvono.eu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159,36 €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extLst>
                  <a:ext uri="{0D108BD9-81ED-4DB2-BD59-A6C34878D82A}">
                    <a16:rowId xmlns:a16="http://schemas.microsoft.com/office/drawing/2014/main" val="784272847"/>
                  </a:ext>
                </a:extLst>
              </a:tr>
              <a:tr h="7477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www.antenazadar.hr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159,27 €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extLst>
                  <a:ext uri="{0D108BD9-81ED-4DB2-BD59-A6C34878D82A}">
                    <a16:rowId xmlns:a16="http://schemas.microsoft.com/office/drawing/2014/main" val="2221323276"/>
                  </a:ext>
                </a:extLst>
              </a:tr>
              <a:tr h="7477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www.film-mag.net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159,27 €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extLst>
                  <a:ext uri="{0D108BD9-81ED-4DB2-BD59-A6C34878D82A}">
                    <a16:rowId xmlns:a16="http://schemas.microsoft.com/office/drawing/2014/main" val="3751453112"/>
                  </a:ext>
                </a:extLst>
              </a:tr>
              <a:tr h="7477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www.hia.com.hr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159,27 €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extLst>
                  <a:ext uri="{0D108BD9-81ED-4DB2-BD59-A6C34878D82A}">
                    <a16:rowId xmlns:a16="http://schemas.microsoft.com/office/drawing/2014/main" val="2713358310"/>
                  </a:ext>
                </a:extLst>
              </a:tr>
              <a:tr h="7477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www.hina.hr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159,27 €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extLst>
                  <a:ext uri="{0D108BD9-81ED-4DB2-BD59-A6C34878D82A}">
                    <a16:rowId xmlns:a16="http://schemas.microsoft.com/office/drawing/2014/main" val="891180758"/>
                  </a:ext>
                </a:extLst>
              </a:tr>
              <a:tr h="13533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www.hrvatska-danas.com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159,27 €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extLst>
                  <a:ext uri="{0D108BD9-81ED-4DB2-BD59-A6C34878D82A}">
                    <a16:rowId xmlns:a16="http://schemas.microsoft.com/office/drawing/2014/main" val="1184547350"/>
                  </a:ext>
                </a:extLst>
              </a:tr>
              <a:tr h="7477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www.novi-radio.hr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159,27 €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extLst>
                  <a:ext uri="{0D108BD9-81ED-4DB2-BD59-A6C34878D82A}">
                    <a16:rowId xmlns:a16="http://schemas.microsoft.com/office/drawing/2014/main" val="3664943866"/>
                  </a:ext>
                </a:extLst>
              </a:tr>
              <a:tr h="7477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www.politikaplus.com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159,27 €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extLst>
                  <a:ext uri="{0D108BD9-81ED-4DB2-BD59-A6C34878D82A}">
                    <a16:rowId xmlns:a16="http://schemas.microsoft.com/office/drawing/2014/main" val="2273593813"/>
                  </a:ext>
                </a:extLst>
              </a:tr>
              <a:tr h="13533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www.portalnovosti.com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159,27 €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extLst>
                  <a:ext uri="{0D108BD9-81ED-4DB2-BD59-A6C34878D82A}">
                    <a16:rowId xmlns:a16="http://schemas.microsoft.com/office/drawing/2014/main" val="840498940"/>
                  </a:ext>
                </a:extLst>
              </a:tr>
              <a:tr h="7477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www.ps-portal.eu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159,27 €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extLst>
                  <a:ext uri="{0D108BD9-81ED-4DB2-BD59-A6C34878D82A}">
                    <a16:rowId xmlns:a16="http://schemas.microsoft.com/office/drawing/2014/main" val="913370391"/>
                  </a:ext>
                </a:extLst>
              </a:tr>
              <a:tr h="7477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www.trogirskiportal.hr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159,27 €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extLst>
                  <a:ext uri="{0D108BD9-81ED-4DB2-BD59-A6C34878D82A}">
                    <a16:rowId xmlns:a16="http://schemas.microsoft.com/office/drawing/2014/main" val="4190261030"/>
                  </a:ext>
                </a:extLst>
              </a:tr>
              <a:tr h="13533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www.hedonist-magazin.com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132,80 €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extLst>
                  <a:ext uri="{0D108BD9-81ED-4DB2-BD59-A6C34878D82A}">
                    <a16:rowId xmlns:a16="http://schemas.microsoft.com/office/drawing/2014/main" val="2920861865"/>
                  </a:ext>
                </a:extLst>
              </a:tr>
              <a:tr h="13533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www.dubrovnikpress.hr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132,72 €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extLst>
                  <a:ext uri="{0D108BD9-81ED-4DB2-BD59-A6C34878D82A}">
                    <a16:rowId xmlns:a16="http://schemas.microsoft.com/office/drawing/2014/main" val="4190237309"/>
                  </a:ext>
                </a:extLst>
              </a:tr>
              <a:tr h="7477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www.she.hr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132,72 €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extLst>
                  <a:ext uri="{0D108BD9-81ED-4DB2-BD59-A6C34878D82A}">
                    <a16:rowId xmlns:a16="http://schemas.microsoft.com/office/drawing/2014/main" val="1635667691"/>
                  </a:ext>
                </a:extLst>
              </a:tr>
              <a:tr h="7477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www.zagrebonline.hr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132,72 €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extLst>
                  <a:ext uri="{0D108BD9-81ED-4DB2-BD59-A6C34878D82A}">
                    <a16:rowId xmlns:a16="http://schemas.microsoft.com/office/drawing/2014/main" val="2851600091"/>
                  </a:ext>
                </a:extLst>
              </a:tr>
              <a:tr h="13533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www.istriaterramagica.eu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99,54 €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extLst>
                  <a:ext uri="{0D108BD9-81ED-4DB2-BD59-A6C34878D82A}">
                    <a16:rowId xmlns:a16="http://schemas.microsoft.com/office/drawing/2014/main" val="3768478354"/>
                  </a:ext>
                </a:extLst>
              </a:tr>
              <a:tr h="13533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www.ljepotaizdravlje.hr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99,54 €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extLst>
                  <a:ext uri="{0D108BD9-81ED-4DB2-BD59-A6C34878D82A}">
                    <a16:rowId xmlns:a16="http://schemas.microsoft.com/office/drawing/2014/main" val="2412696232"/>
                  </a:ext>
                </a:extLst>
              </a:tr>
              <a:tr h="7477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www.karlovacki.hr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79,68 €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extLst>
                  <a:ext uri="{0D108BD9-81ED-4DB2-BD59-A6C34878D82A}">
                    <a16:rowId xmlns:a16="http://schemas.microsoft.com/office/drawing/2014/main" val="1310344554"/>
                  </a:ext>
                </a:extLst>
              </a:tr>
              <a:tr h="13533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www.varazdinske-vijesti.hr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79,63 €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extLst>
                  <a:ext uri="{0D108BD9-81ED-4DB2-BD59-A6C34878D82A}">
                    <a16:rowId xmlns:a16="http://schemas.microsoft.com/office/drawing/2014/main" val="4225363757"/>
                  </a:ext>
                </a:extLst>
              </a:tr>
              <a:tr h="7477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www.fiuman.hr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59,73 €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extLst>
                  <a:ext uri="{0D108BD9-81ED-4DB2-BD59-A6C34878D82A}">
                    <a16:rowId xmlns:a16="http://schemas.microsoft.com/office/drawing/2014/main" val="3053629093"/>
                  </a:ext>
                </a:extLst>
              </a:tr>
              <a:tr h="7477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www.porestina.info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39,82 €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extLst>
                  <a:ext uri="{0D108BD9-81ED-4DB2-BD59-A6C34878D82A}">
                    <a16:rowId xmlns:a16="http://schemas.microsoft.com/office/drawing/2014/main" val="1747448432"/>
                  </a:ext>
                </a:extLst>
              </a:tr>
              <a:tr h="13533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www.dubrovnikportal.com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24,82 €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extLst>
                  <a:ext uri="{0D108BD9-81ED-4DB2-BD59-A6C34878D82A}">
                    <a16:rowId xmlns:a16="http://schemas.microsoft.com/office/drawing/2014/main" val="3402597966"/>
                  </a:ext>
                </a:extLst>
              </a:tr>
              <a:tr h="7477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>
                          <a:effectLst/>
                        </a:rPr>
                        <a:t>Ukupno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244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62.586,73 €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39" marR="3739" marT="3739" marB="0" anchor="b"/>
                </a:tc>
                <a:extLst>
                  <a:ext uri="{0D108BD9-81ED-4DB2-BD59-A6C34878D82A}">
                    <a16:rowId xmlns:a16="http://schemas.microsoft.com/office/drawing/2014/main" val="4047204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6347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8D90C-01E6-4A47-8CA1-4C9FAECFD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60648"/>
            <a:ext cx="2450233" cy="371128"/>
          </a:xfrm>
        </p:spPr>
        <p:txBody>
          <a:bodyPr>
            <a:normAutofit/>
          </a:bodyPr>
          <a:lstStyle/>
          <a:p>
            <a:r>
              <a:rPr lang="hr-HR" sz="1800" dirty="0"/>
              <a:t>Muzej seljačkih buna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764225-C406-40BE-93FE-58E6F064A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6345" y="178633"/>
            <a:ext cx="2359174" cy="5698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39F5FD-C4F0-4B90-A25E-7E411186D84D}"/>
              </a:ext>
            </a:extLst>
          </p:cNvPr>
          <p:cNvSpPr txBox="1"/>
          <p:nvPr/>
        </p:nvSpPr>
        <p:spPr>
          <a:xfrm>
            <a:off x="170819" y="1124744"/>
            <a:ext cx="4249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/>
              <a:t>Ukupno su za Muzej seljačkih buna prikupljene </a:t>
            </a:r>
            <a:r>
              <a:rPr lang="hr-HR" sz="1200" b="1" dirty="0"/>
              <a:t>264 objave</a:t>
            </a:r>
          </a:p>
          <a:p>
            <a:r>
              <a:rPr lang="hr-HR" sz="1200" dirty="0"/>
              <a:t>koje su postigle komercijalnu vrijednost od </a:t>
            </a:r>
            <a:r>
              <a:rPr lang="en-US" sz="1200" b="1" i="0" u="none" strike="noStrike" dirty="0">
                <a:effectLst/>
              </a:rPr>
              <a:t>175.084,40 €</a:t>
            </a:r>
            <a:r>
              <a:rPr lang="en-US" sz="1200" b="1" dirty="0"/>
              <a:t> </a:t>
            </a:r>
            <a:endParaRPr lang="hr-HR" sz="1200" b="1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BD80FF7-67D1-19EB-DCEC-33EDD54D68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760780"/>
              </p:ext>
            </p:extLst>
          </p:nvPr>
        </p:nvGraphicFramePr>
        <p:xfrm>
          <a:off x="1115616" y="1952832"/>
          <a:ext cx="4896544" cy="295233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223361">
                  <a:extLst>
                    <a:ext uri="{9D8B030D-6E8A-4147-A177-3AD203B41FA5}">
                      <a16:colId xmlns:a16="http://schemas.microsoft.com/office/drawing/2014/main" val="3082090082"/>
                    </a:ext>
                  </a:extLst>
                </a:gridCol>
                <a:gridCol w="766463">
                  <a:extLst>
                    <a:ext uri="{9D8B030D-6E8A-4147-A177-3AD203B41FA5}">
                      <a16:colId xmlns:a16="http://schemas.microsoft.com/office/drawing/2014/main" val="715226386"/>
                    </a:ext>
                  </a:extLst>
                </a:gridCol>
                <a:gridCol w="736092">
                  <a:extLst>
                    <a:ext uri="{9D8B030D-6E8A-4147-A177-3AD203B41FA5}">
                      <a16:colId xmlns:a16="http://schemas.microsoft.com/office/drawing/2014/main" val="620930192"/>
                    </a:ext>
                  </a:extLst>
                </a:gridCol>
                <a:gridCol w="1170628">
                  <a:extLst>
                    <a:ext uri="{9D8B030D-6E8A-4147-A177-3AD203B41FA5}">
                      <a16:colId xmlns:a16="http://schemas.microsoft.com/office/drawing/2014/main" val="285825385"/>
                    </a:ext>
                  </a:extLst>
                </a:gridCol>
              </a:tblGrid>
              <a:tr h="15911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1" u="none" strike="noStrike" noProof="0">
                          <a:effectLst/>
                        </a:rPr>
                        <a:t>Tiskani mediji</a:t>
                      </a:r>
                      <a:endParaRPr lang="hr-HR" sz="8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5" marR="8625" marT="8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1" u="none" strike="noStrike" noProof="0">
                          <a:effectLst/>
                        </a:rPr>
                        <a:t>Broj objava</a:t>
                      </a:r>
                      <a:endParaRPr lang="hr-HR" sz="8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5" marR="8625" marT="8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1" u="none" strike="noStrike" noProof="0">
                          <a:effectLst/>
                        </a:rPr>
                        <a:t>Površina u cm²</a:t>
                      </a:r>
                      <a:endParaRPr lang="hr-HR" sz="8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5" marR="8625" marT="8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1" u="none" strike="noStrike" noProof="0" dirty="0">
                          <a:effectLst/>
                        </a:rPr>
                        <a:t>Komercijalna vrijednost</a:t>
                      </a:r>
                      <a:endParaRPr lang="hr-HR" sz="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5" marR="8625" marT="8625" marB="0" anchor="b"/>
                </a:tc>
                <a:extLst>
                  <a:ext uri="{0D108BD9-81ED-4DB2-BD59-A6C34878D82A}">
                    <a16:rowId xmlns:a16="http://schemas.microsoft.com/office/drawing/2014/main" val="2309612185"/>
                  </a:ext>
                </a:extLst>
              </a:tr>
              <a:tr h="1457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Večernji list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5" marR="8625" marT="8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5" marR="8625" marT="8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6731,43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5" marR="8625" marT="8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35.388,14 €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5" marR="8625" marT="8625" marB="0" anchor="b"/>
                </a:tc>
                <a:extLst>
                  <a:ext uri="{0D108BD9-81ED-4DB2-BD59-A6C34878D82A}">
                    <a16:rowId xmlns:a16="http://schemas.microsoft.com/office/drawing/2014/main" val="2225026884"/>
                  </a:ext>
                </a:extLst>
              </a:tr>
              <a:tr h="1457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Nacional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5" marR="8625" marT="8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5" marR="8625" marT="8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3693,96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5" marR="8625" marT="8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20.429,67 €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5" marR="8625" marT="8625" marB="0" anchor="b"/>
                </a:tc>
                <a:extLst>
                  <a:ext uri="{0D108BD9-81ED-4DB2-BD59-A6C34878D82A}">
                    <a16:rowId xmlns:a16="http://schemas.microsoft.com/office/drawing/2014/main" val="3050634260"/>
                  </a:ext>
                </a:extLst>
              </a:tr>
              <a:tr h="1457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Jutarnji list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5" marR="8625" marT="8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5" marR="8625" marT="8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3895,00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5" marR="8625" marT="8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18.021,06 €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5" marR="8625" marT="8625" marB="0" anchor="b"/>
                </a:tc>
                <a:extLst>
                  <a:ext uri="{0D108BD9-81ED-4DB2-BD59-A6C34878D82A}">
                    <a16:rowId xmlns:a16="http://schemas.microsoft.com/office/drawing/2014/main" val="1827453123"/>
                  </a:ext>
                </a:extLst>
              </a:tr>
              <a:tr h="1457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Story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5" marR="8625" marT="8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5" marR="8625" marT="8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2519,22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5" marR="8625" marT="8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15.863,81 €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5" marR="8625" marT="8625" marB="0" anchor="b"/>
                </a:tc>
                <a:extLst>
                  <a:ext uri="{0D108BD9-81ED-4DB2-BD59-A6C34878D82A}">
                    <a16:rowId xmlns:a16="http://schemas.microsoft.com/office/drawing/2014/main" val="3000118002"/>
                  </a:ext>
                </a:extLst>
              </a:tr>
              <a:tr h="1457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Zagorski list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5" marR="8625" marT="8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5" marR="8625" marT="8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15633,67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5" marR="8625" marT="8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14.068,19 €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5" marR="8625" marT="8625" marB="0" anchor="b"/>
                </a:tc>
                <a:extLst>
                  <a:ext uri="{0D108BD9-81ED-4DB2-BD59-A6C34878D82A}">
                    <a16:rowId xmlns:a16="http://schemas.microsoft.com/office/drawing/2014/main" val="3298505317"/>
                  </a:ext>
                </a:extLst>
              </a:tr>
              <a:tr h="1457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Zagorje International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5" marR="8625" marT="8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5" marR="8625" marT="8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15380,5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5" marR="8625" marT="8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4.518,67 €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5" marR="8625" marT="8625" marB="0" anchor="b"/>
                </a:tc>
                <a:extLst>
                  <a:ext uri="{0D108BD9-81ED-4DB2-BD59-A6C34878D82A}">
                    <a16:rowId xmlns:a16="http://schemas.microsoft.com/office/drawing/2014/main" val="3375505437"/>
                  </a:ext>
                </a:extLst>
              </a:tr>
              <a:tr h="1457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Školske novine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5" marR="8625" marT="8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5" marR="8625" marT="8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1696,04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5" marR="8625" marT="8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2.039,43 €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5" marR="8625" marT="8625" marB="0" anchor="b"/>
                </a:tc>
                <a:extLst>
                  <a:ext uri="{0D108BD9-81ED-4DB2-BD59-A6C34878D82A}">
                    <a16:rowId xmlns:a16="http://schemas.microsoft.com/office/drawing/2014/main" val="3166263636"/>
                  </a:ext>
                </a:extLst>
              </a:tr>
              <a:tr h="1457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Novi list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5" marR="8625" marT="8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5" marR="8625" marT="8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753,75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5" marR="8625" marT="8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1.848,74 €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5" marR="8625" marT="8625" marB="0" anchor="b"/>
                </a:tc>
                <a:extLst>
                  <a:ext uri="{0D108BD9-81ED-4DB2-BD59-A6C34878D82A}">
                    <a16:rowId xmlns:a16="http://schemas.microsoft.com/office/drawing/2014/main" val="3098619796"/>
                  </a:ext>
                </a:extLst>
              </a:tr>
              <a:tr h="1457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24 sata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5" marR="8625" marT="8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5" marR="8625" marT="8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244,54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5" marR="8625" marT="8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1.815,59 €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5" marR="8625" marT="8625" marB="0" anchor="b"/>
                </a:tc>
                <a:extLst>
                  <a:ext uri="{0D108BD9-81ED-4DB2-BD59-A6C34878D82A}">
                    <a16:rowId xmlns:a16="http://schemas.microsoft.com/office/drawing/2014/main" val="4244865115"/>
                  </a:ext>
                </a:extLst>
              </a:tr>
              <a:tr h="17062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7 plus Regionalni tjednik - Varaždinska županija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5" marR="8625" marT="8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5" marR="8625" marT="8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832,38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5" marR="8625" marT="8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1.580,91 €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5" marR="8625" marT="8625" marB="0" anchor="b"/>
                </a:tc>
                <a:extLst>
                  <a:ext uri="{0D108BD9-81ED-4DB2-BD59-A6C34878D82A}">
                    <a16:rowId xmlns:a16="http://schemas.microsoft.com/office/drawing/2014/main" val="3238821607"/>
                  </a:ext>
                </a:extLst>
              </a:tr>
              <a:tr h="1457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Glas Zagorja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5" marR="8625" marT="8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5" marR="8625" marT="8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1747,13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5" marR="8625" marT="8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1.022,61 €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5" marR="8625" marT="8625" marB="0" anchor="b"/>
                </a:tc>
                <a:extLst>
                  <a:ext uri="{0D108BD9-81ED-4DB2-BD59-A6C34878D82A}">
                    <a16:rowId xmlns:a16="http://schemas.microsoft.com/office/drawing/2014/main" val="2828668302"/>
                  </a:ext>
                </a:extLst>
              </a:tr>
              <a:tr h="1457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Varaždinske vijesti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5" marR="8625" marT="8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5" marR="8625" marT="8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510,38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5" marR="8625" marT="8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503,98 €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5" marR="8625" marT="8625" marB="0" anchor="b"/>
                </a:tc>
                <a:extLst>
                  <a:ext uri="{0D108BD9-81ED-4DB2-BD59-A6C34878D82A}">
                    <a16:rowId xmlns:a16="http://schemas.microsoft.com/office/drawing/2014/main" val="3327422255"/>
                  </a:ext>
                </a:extLst>
              </a:tr>
              <a:tr h="1457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Zadarski list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5" marR="8625" marT="8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5" marR="8625" marT="8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526,26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5" marR="8625" marT="8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495,21 €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5" marR="8625" marT="8625" marB="0" anchor="b"/>
                </a:tc>
                <a:extLst>
                  <a:ext uri="{0D108BD9-81ED-4DB2-BD59-A6C34878D82A}">
                    <a16:rowId xmlns:a16="http://schemas.microsoft.com/office/drawing/2014/main" val="573273832"/>
                  </a:ext>
                </a:extLst>
              </a:tr>
              <a:tr h="1457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Glas Slavonije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5" marR="8625" marT="8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5" marR="8625" marT="8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211,24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5" marR="8625" marT="8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352,70 €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5" marR="8625" marT="8625" marB="0" anchor="b"/>
                </a:tc>
                <a:extLst>
                  <a:ext uri="{0D108BD9-81ED-4DB2-BD59-A6C34878D82A}">
                    <a16:rowId xmlns:a16="http://schemas.microsoft.com/office/drawing/2014/main" val="669637559"/>
                  </a:ext>
                </a:extLst>
              </a:tr>
              <a:tr h="1457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Glas Istre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5" marR="8625" marT="8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5" marR="8625" marT="8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100,52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5" marR="8625" marT="8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290,31 €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5" marR="8625" marT="8625" marB="0" anchor="b"/>
                </a:tc>
                <a:extLst>
                  <a:ext uri="{0D108BD9-81ED-4DB2-BD59-A6C34878D82A}">
                    <a16:rowId xmlns:a16="http://schemas.microsoft.com/office/drawing/2014/main" val="3161164312"/>
                  </a:ext>
                </a:extLst>
              </a:tr>
              <a:tr h="1457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studentski.hr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5" marR="8625" marT="8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5" marR="8625" marT="8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1,00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5" marR="8625" marT="8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265,45 €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5" marR="8625" marT="8625" marB="0" anchor="b"/>
                </a:tc>
                <a:extLst>
                  <a:ext uri="{0D108BD9-81ED-4DB2-BD59-A6C34878D82A}">
                    <a16:rowId xmlns:a16="http://schemas.microsoft.com/office/drawing/2014/main" val="252871826"/>
                  </a:ext>
                </a:extLst>
              </a:tr>
              <a:tr h="1457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Lokalna Hrvatska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5" marR="8625" marT="8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5" marR="8625" marT="8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1362,38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5" marR="8625" marT="8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180,82 €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5" marR="8625" marT="8625" marB="0" anchor="b"/>
                </a:tc>
                <a:extLst>
                  <a:ext uri="{0D108BD9-81ED-4DB2-BD59-A6C34878D82A}">
                    <a16:rowId xmlns:a16="http://schemas.microsoft.com/office/drawing/2014/main" val="3636038697"/>
                  </a:ext>
                </a:extLst>
              </a:tr>
              <a:tr h="1457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Posavska Hrvatska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5" marR="8625" marT="8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5" marR="8625" marT="8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371,60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5" marR="8625" marT="8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178,37 €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5" marR="8625" marT="8625" marB="0" anchor="b"/>
                </a:tc>
                <a:extLst>
                  <a:ext uri="{0D108BD9-81ED-4DB2-BD59-A6C34878D82A}">
                    <a16:rowId xmlns:a16="http://schemas.microsoft.com/office/drawing/2014/main" val="3340415572"/>
                  </a:ext>
                </a:extLst>
              </a:tr>
              <a:tr h="1457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Ukupno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5" marR="8625" marT="8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101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5" marR="8625" marT="8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56211,00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5" marR="8625" marT="8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118.863,65 €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5" marR="8625" marT="8625" marB="0" anchor="b"/>
                </a:tc>
                <a:extLst>
                  <a:ext uri="{0D108BD9-81ED-4DB2-BD59-A6C34878D82A}">
                    <a16:rowId xmlns:a16="http://schemas.microsoft.com/office/drawing/2014/main" val="36861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2474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827584" y="188641"/>
            <a:ext cx="7024687" cy="432048"/>
          </a:xfrm>
        </p:spPr>
        <p:txBody>
          <a:bodyPr>
            <a:normAutofit/>
          </a:bodyPr>
          <a:lstStyle/>
          <a:p>
            <a:r>
              <a:rPr lang="hr-HR" alt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7024687" cy="5688632"/>
          </a:xfrm>
        </p:spPr>
        <p:txBody>
          <a:bodyPr rtlCol="0">
            <a:normAutofit fontScale="92500" lnSpcReduction="20000"/>
          </a:bodyPr>
          <a:lstStyle/>
          <a:p>
            <a:pPr fontAlgn="auto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lang="hr-HR" sz="1200" dirty="0">
                <a:ln w="0"/>
                <a:cs typeface="Calibri" panose="020F0502020204030204" pitchFamily="34" charset="0"/>
              </a:rPr>
              <a:t>Pregled medijskog publiciteta odnosi se na </a:t>
            </a:r>
            <a:r>
              <a:rPr lang="hr-HR" sz="1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Muzeje Hrvatskog zagorja</a:t>
            </a:r>
            <a:r>
              <a:rPr lang="hr-HR" sz="1200" dirty="0">
                <a:ln w="0"/>
                <a:cs typeface="Calibri" panose="020F0502020204030204" pitchFamily="34" charset="0"/>
              </a:rPr>
              <a:t>, a obuhvaćeno je razdoblje od 01.01.2022. do 31.12.2022. godine.</a:t>
            </a:r>
          </a:p>
          <a:p>
            <a:pPr fontAlgn="auto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lang="hr-HR" sz="1200" dirty="0">
                <a:ln w="0"/>
                <a:cs typeface="Calibri" panose="020F0502020204030204" pitchFamily="34" charset="0"/>
              </a:rPr>
              <a:t>Izvještaj je izrađen za navedeno razdoblje na temelju objava prikupljenih redovitim praćenjem medija</a:t>
            </a:r>
            <a:r>
              <a:rPr lang="en-US" sz="1200" dirty="0">
                <a:ln w="0"/>
                <a:cs typeface="Calibri" panose="020F0502020204030204" pitchFamily="34" charset="0"/>
              </a:rPr>
              <a:t>. </a:t>
            </a:r>
            <a:r>
              <a:rPr lang="hr-HR" sz="1200" dirty="0">
                <a:ln w="0"/>
                <a:cs typeface="Calibri" panose="020F0502020204030204" pitchFamily="34" charset="0"/>
              </a:rPr>
              <a:t>Izvještaj uključuje statistički prikaz podataka bez analize sadržaja. </a:t>
            </a:r>
            <a:endParaRPr lang="en-US" sz="1200" dirty="0">
              <a:ln w="0"/>
              <a:cs typeface="Calibri" panose="020F0502020204030204" pitchFamily="34" charset="0"/>
            </a:endParaRPr>
          </a:p>
          <a:p>
            <a:pPr fontAlgn="auto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lang="hr-HR" sz="1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Pregled obuhvaća:</a:t>
            </a:r>
          </a:p>
          <a:p>
            <a:pPr lvl="1">
              <a:spcBef>
                <a:spcPts val="1400"/>
              </a:spcBef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lang="hr-HR" sz="1200" dirty="0">
                <a:ln w="0"/>
                <a:cs typeface="Calibri" panose="020F0502020204030204" pitchFamily="34" charset="0"/>
              </a:rPr>
              <a:t>Ukupan broj objava u analiziranom razdoblju (po mjesecima)</a:t>
            </a:r>
          </a:p>
          <a:p>
            <a:pPr lvl="1">
              <a:spcBef>
                <a:spcPts val="1400"/>
              </a:spcBef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lang="hr-HR" sz="1200" dirty="0">
                <a:ln w="0"/>
                <a:cs typeface="Calibri" panose="020F0502020204030204" pitchFamily="34" charset="0"/>
              </a:rPr>
              <a:t>Objave po vrsti medija </a:t>
            </a:r>
          </a:p>
          <a:p>
            <a:pPr lvl="1">
              <a:spcBef>
                <a:spcPts val="1400"/>
              </a:spcBef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lang="hr-HR" sz="1200" dirty="0">
                <a:ln w="0"/>
                <a:cs typeface="Calibri" panose="020F0502020204030204" pitchFamily="34" charset="0"/>
              </a:rPr>
              <a:t>Pregled medija koji su najviše objavljivali</a:t>
            </a:r>
          </a:p>
          <a:p>
            <a:pPr lvl="1">
              <a:spcBef>
                <a:spcPts val="1400"/>
              </a:spcBef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lang="hr-HR" sz="1200" dirty="0">
                <a:ln w="0"/>
                <a:cs typeface="Calibri" panose="020F0502020204030204" pitchFamily="34" charset="0"/>
              </a:rPr>
              <a:t>Sve medije koji su objavljivali</a:t>
            </a:r>
          </a:p>
          <a:p>
            <a:pPr lvl="1">
              <a:spcBef>
                <a:spcPts val="1400"/>
              </a:spcBef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lang="hr-HR" sz="1200" dirty="0">
                <a:ln w="0"/>
                <a:cs typeface="Calibri" panose="020F0502020204030204" pitchFamily="34" charset="0"/>
              </a:rPr>
              <a:t>Kolaž objava - izbor</a:t>
            </a:r>
          </a:p>
          <a:p>
            <a:pPr lvl="1">
              <a:spcBef>
                <a:spcPts val="1400"/>
              </a:spcBef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lang="hr-HR" sz="1200" dirty="0">
                <a:ln w="0"/>
                <a:cs typeface="Calibri" panose="020F0502020204030204" pitchFamily="34" charset="0"/>
              </a:rPr>
              <a:t>Komercijalnu vrijednost</a:t>
            </a:r>
          </a:p>
          <a:p>
            <a:pPr lvl="1">
              <a:spcBef>
                <a:spcPts val="1400"/>
              </a:spcBef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lang="hr-HR" sz="1200" dirty="0">
                <a:ln w="0"/>
                <a:cs typeface="Calibri" panose="020F0502020204030204" pitchFamily="34" charset="0"/>
              </a:rPr>
              <a:t>broj objava za subjekte: Dvor Veliki Tabor, Galerija Antuna Augustinčića, Muzej krapinskih neandertalaca, Muzej seljačkih buna i Muzej „Staro selo” Kumrovec</a:t>
            </a:r>
          </a:p>
          <a:p>
            <a:pPr lvl="1">
              <a:spcBef>
                <a:spcPts val="1400"/>
              </a:spcBef>
              <a:buClrTx/>
              <a:buFont typeface="Wingdings" panose="05000000000000000000" pitchFamily="2" charset="2"/>
              <a:buChar char="ü"/>
              <a:defRPr/>
            </a:pPr>
            <a:r>
              <a:rPr lang="hr-HR" sz="1200" dirty="0">
                <a:ln w="0"/>
                <a:cs typeface="Calibri" panose="020F0502020204030204" pitchFamily="34" charset="0"/>
              </a:rPr>
              <a:t>Komercijalnu vrijednost za subjekte: Dvor Veliki Tabor, Galerija Antuna Augustinčića, Muzej krapinskih neandertalaca, Muzej seljačkih buna i Muzej „Staro selo” Kumrovec</a:t>
            </a:r>
          </a:p>
          <a:p>
            <a:pPr marL="73025">
              <a:spcAft>
                <a:spcPts val="200"/>
              </a:spcAft>
            </a:pPr>
            <a:r>
              <a:rPr lang="hr-HR" sz="1100" kern="1200" dirty="0">
                <a:solidFill>
                  <a:srgbClr val="000000"/>
                </a:solidFill>
                <a:effectLst/>
                <a:ea typeface="+mn-ea"/>
                <a:cs typeface="Arial" panose="020B0604020202020204" pitchFamily="34" charset="0"/>
              </a:rPr>
              <a:t>Komercijalna vrijednost je ilustracija kojom uspoređujemo cijene oglasnog prostora s pripadajućom površinom i/ili trajanjem objave kako bismo dobili približnu vrijednost medijskog prostora kojeg su zauzele objave. Komercijalna vrijednost ne prikazuje uspjeh pojedinih PR ili medijskih kampanja. Način izrade: Press clipping cijene pojedinih medijskih prostora (novinskih, televizijskih, radijskih, internetskih) prikazuje kao aritmetičku sredinu. Uzet je prosjek cijena oglasnog prostora u tiskovinama, radio i TV programu i na internetskim portalima. Mjerna jedinica u kojoj smo iskazali površinu objava u tiskovinama je cm2, a u elektroničkim medijima minuta. Kod interneta uzima se prosječna cijena za PR / sponzorirani članak. Ovaj je izračun isključivo informativnog karaktera i ne predstavlja točne iznose. U izračun uključene su cijene bez PDV-a. Agencije mogu imati različite metode izračuna. </a:t>
            </a:r>
            <a:r>
              <a:rPr lang="hr-HR" sz="11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ODRICANJE OD ODGOVORNOSTI:</a:t>
            </a:r>
            <a:r>
              <a:rPr lang="hr-HR" sz="1100" u="sng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Davatelj usluge nije odgovoran za svaku daljnju prezentaciju i interpretaciju podataka izvan konteksta navedenog u 'Napomeni'. Svaku daljnju prezentaciju bez priloženih napomena davatelj usluge neće potvrditi kao svoj izračun.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spcBef>
                <a:spcPts val="1400"/>
              </a:spcBef>
              <a:buClrTx/>
              <a:buSzPct val="80000"/>
              <a:buNone/>
              <a:defRPr/>
            </a:pPr>
            <a:endParaRPr lang="hr-HR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Calibri" panose="020F0502020204030204" pitchFamily="34" charset="0"/>
            </a:endParaRPr>
          </a:p>
          <a:p>
            <a:pPr marL="52578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hr-H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7B7261F-AF79-7773-5E23-105D7A035E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145987"/>
              </p:ext>
            </p:extLst>
          </p:nvPr>
        </p:nvGraphicFramePr>
        <p:xfrm>
          <a:off x="179512" y="404664"/>
          <a:ext cx="3744417" cy="375384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725154">
                  <a:extLst>
                    <a:ext uri="{9D8B030D-6E8A-4147-A177-3AD203B41FA5}">
                      <a16:colId xmlns:a16="http://schemas.microsoft.com/office/drawing/2014/main" val="601399178"/>
                    </a:ext>
                  </a:extLst>
                </a:gridCol>
                <a:gridCol w="842822">
                  <a:extLst>
                    <a:ext uri="{9D8B030D-6E8A-4147-A177-3AD203B41FA5}">
                      <a16:colId xmlns:a16="http://schemas.microsoft.com/office/drawing/2014/main" val="2049798015"/>
                    </a:ext>
                  </a:extLst>
                </a:gridCol>
                <a:gridCol w="1176441">
                  <a:extLst>
                    <a:ext uri="{9D8B030D-6E8A-4147-A177-3AD203B41FA5}">
                      <a16:colId xmlns:a16="http://schemas.microsoft.com/office/drawing/2014/main" val="1838324007"/>
                    </a:ext>
                  </a:extLst>
                </a:gridCol>
              </a:tblGrid>
              <a:tr h="138836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1" u="none" strike="noStrike" noProof="0">
                          <a:effectLst/>
                        </a:rPr>
                        <a:t>Internetski portali</a:t>
                      </a:r>
                      <a:endParaRPr lang="hr-HR" sz="8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1" u="none" strike="noStrike" noProof="0">
                          <a:effectLst/>
                        </a:rPr>
                        <a:t>Broj objava</a:t>
                      </a:r>
                      <a:endParaRPr lang="hr-HR" sz="8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1" u="none" strike="noStrike" noProof="0" dirty="0">
                          <a:effectLst/>
                        </a:rPr>
                        <a:t>Komercijalna vrijednost</a:t>
                      </a:r>
                      <a:endParaRPr lang="hr-HR" sz="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extLst>
                  <a:ext uri="{0D108BD9-81ED-4DB2-BD59-A6C34878D82A}">
                    <a16:rowId xmlns:a16="http://schemas.microsoft.com/office/drawing/2014/main" val="1946067960"/>
                  </a:ext>
                </a:extLst>
              </a:tr>
              <a:tr h="7670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www.jutarnji.hr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7.963,37 €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extLst>
                  <a:ext uri="{0D108BD9-81ED-4DB2-BD59-A6C34878D82A}">
                    <a16:rowId xmlns:a16="http://schemas.microsoft.com/office/drawing/2014/main" val="3027836701"/>
                  </a:ext>
                </a:extLst>
              </a:tr>
              <a:tr h="7670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www.tportal.hr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4.778,49 €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extLst>
                  <a:ext uri="{0D108BD9-81ED-4DB2-BD59-A6C34878D82A}">
                    <a16:rowId xmlns:a16="http://schemas.microsoft.com/office/drawing/2014/main" val="842888255"/>
                  </a:ext>
                </a:extLst>
              </a:tr>
              <a:tr h="7670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www.zagorje.com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4.619,12 €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extLst>
                  <a:ext uri="{0D108BD9-81ED-4DB2-BD59-A6C34878D82A}">
                    <a16:rowId xmlns:a16="http://schemas.microsoft.com/office/drawing/2014/main" val="46315069"/>
                  </a:ext>
                </a:extLst>
              </a:tr>
              <a:tr h="7670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www.24sata.hr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4.247,13 €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extLst>
                  <a:ext uri="{0D108BD9-81ED-4DB2-BD59-A6C34878D82A}">
                    <a16:rowId xmlns:a16="http://schemas.microsoft.com/office/drawing/2014/main" val="3888718149"/>
                  </a:ext>
                </a:extLst>
              </a:tr>
              <a:tr h="7670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www.vecernji.hr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4.025,92 €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extLst>
                  <a:ext uri="{0D108BD9-81ED-4DB2-BD59-A6C34878D82A}">
                    <a16:rowId xmlns:a16="http://schemas.microsoft.com/office/drawing/2014/main" val="3582583926"/>
                  </a:ext>
                </a:extLst>
              </a:tr>
              <a:tr h="13883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www.zagorje-international.hr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3.504,16 €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extLst>
                  <a:ext uri="{0D108BD9-81ED-4DB2-BD59-A6C34878D82A}">
                    <a16:rowId xmlns:a16="http://schemas.microsoft.com/office/drawing/2014/main" val="502048318"/>
                  </a:ext>
                </a:extLst>
              </a:tr>
              <a:tr h="7670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www.index.hr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2.919,90 €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extLst>
                  <a:ext uri="{0D108BD9-81ED-4DB2-BD59-A6C34878D82A}">
                    <a16:rowId xmlns:a16="http://schemas.microsoft.com/office/drawing/2014/main" val="3769181242"/>
                  </a:ext>
                </a:extLst>
              </a:tr>
              <a:tr h="7670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www.dnevnik.hr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2.654,46 €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extLst>
                  <a:ext uri="{0D108BD9-81ED-4DB2-BD59-A6C34878D82A}">
                    <a16:rowId xmlns:a16="http://schemas.microsoft.com/office/drawing/2014/main" val="1340654909"/>
                  </a:ext>
                </a:extLst>
              </a:tr>
              <a:tr h="7670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www.rtl.hr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2.654,46 €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extLst>
                  <a:ext uri="{0D108BD9-81ED-4DB2-BD59-A6C34878D82A}">
                    <a16:rowId xmlns:a16="http://schemas.microsoft.com/office/drawing/2014/main" val="1127973322"/>
                  </a:ext>
                </a:extLst>
              </a:tr>
              <a:tr h="7670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www.nacional.hr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2.123,56 €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extLst>
                  <a:ext uri="{0D108BD9-81ED-4DB2-BD59-A6C34878D82A}">
                    <a16:rowId xmlns:a16="http://schemas.microsoft.com/office/drawing/2014/main" val="3169584025"/>
                  </a:ext>
                </a:extLst>
              </a:tr>
              <a:tr h="7670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www.net.hr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1.327,23 €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extLst>
                  <a:ext uri="{0D108BD9-81ED-4DB2-BD59-A6C34878D82A}">
                    <a16:rowId xmlns:a16="http://schemas.microsoft.com/office/drawing/2014/main" val="975216043"/>
                  </a:ext>
                </a:extLst>
              </a:tr>
              <a:tr h="7670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www.hrt.hr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995,42 €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extLst>
                  <a:ext uri="{0D108BD9-81ED-4DB2-BD59-A6C34878D82A}">
                    <a16:rowId xmlns:a16="http://schemas.microsoft.com/office/drawing/2014/main" val="973168864"/>
                  </a:ext>
                </a:extLst>
              </a:tr>
              <a:tr h="7670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www.telegram.hr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995,42 €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extLst>
                  <a:ext uri="{0D108BD9-81ED-4DB2-BD59-A6C34878D82A}">
                    <a16:rowId xmlns:a16="http://schemas.microsoft.com/office/drawing/2014/main" val="1807861402"/>
                  </a:ext>
                </a:extLst>
              </a:tr>
              <a:tr h="7670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www.sjever.hr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955,79 €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extLst>
                  <a:ext uri="{0D108BD9-81ED-4DB2-BD59-A6C34878D82A}">
                    <a16:rowId xmlns:a16="http://schemas.microsoft.com/office/drawing/2014/main" val="3504012291"/>
                  </a:ext>
                </a:extLst>
              </a:tr>
              <a:tr h="7670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www.glasistre.hr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955,60 €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extLst>
                  <a:ext uri="{0D108BD9-81ED-4DB2-BD59-A6C34878D82A}">
                    <a16:rowId xmlns:a16="http://schemas.microsoft.com/office/drawing/2014/main" val="1596099857"/>
                  </a:ext>
                </a:extLst>
              </a:tr>
              <a:tr h="7670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www.direktno.hr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849,43 €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extLst>
                  <a:ext uri="{0D108BD9-81ED-4DB2-BD59-A6C34878D82A}">
                    <a16:rowId xmlns:a16="http://schemas.microsoft.com/office/drawing/2014/main" val="3058266115"/>
                  </a:ext>
                </a:extLst>
              </a:tr>
              <a:tr h="7670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www.hina.hr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796,34 €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extLst>
                  <a:ext uri="{0D108BD9-81ED-4DB2-BD59-A6C34878D82A}">
                    <a16:rowId xmlns:a16="http://schemas.microsoft.com/office/drawing/2014/main" val="757773332"/>
                  </a:ext>
                </a:extLst>
              </a:tr>
              <a:tr h="7670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www.journal.hr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663,61 €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extLst>
                  <a:ext uri="{0D108BD9-81ED-4DB2-BD59-A6C34878D82A}">
                    <a16:rowId xmlns:a16="http://schemas.microsoft.com/office/drawing/2014/main" val="167295668"/>
                  </a:ext>
                </a:extLst>
              </a:tr>
              <a:tr h="7670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www.zagreb.info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663,61 €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extLst>
                  <a:ext uri="{0D108BD9-81ED-4DB2-BD59-A6C34878D82A}">
                    <a16:rowId xmlns:a16="http://schemas.microsoft.com/office/drawing/2014/main" val="2433297854"/>
                  </a:ext>
                </a:extLst>
              </a:tr>
              <a:tr h="7670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www.mojzagreb.info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517,62 €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extLst>
                  <a:ext uri="{0D108BD9-81ED-4DB2-BD59-A6C34878D82A}">
                    <a16:rowId xmlns:a16="http://schemas.microsoft.com/office/drawing/2014/main" val="1557879353"/>
                  </a:ext>
                </a:extLst>
              </a:tr>
              <a:tr h="7670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www.story.hr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497,71 €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extLst>
                  <a:ext uri="{0D108BD9-81ED-4DB2-BD59-A6C34878D82A}">
                    <a16:rowId xmlns:a16="http://schemas.microsoft.com/office/drawing/2014/main" val="1580268830"/>
                  </a:ext>
                </a:extLst>
              </a:tr>
              <a:tr h="7670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www.culturenet.hr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477,80 €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extLst>
                  <a:ext uri="{0D108BD9-81ED-4DB2-BD59-A6C34878D82A}">
                    <a16:rowId xmlns:a16="http://schemas.microsoft.com/office/drawing/2014/main" val="2106754745"/>
                  </a:ext>
                </a:extLst>
              </a:tr>
              <a:tr h="7670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www.prigorski.hr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477,80 €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extLst>
                  <a:ext uri="{0D108BD9-81ED-4DB2-BD59-A6C34878D82A}">
                    <a16:rowId xmlns:a16="http://schemas.microsoft.com/office/drawing/2014/main" val="189233899"/>
                  </a:ext>
                </a:extLst>
              </a:tr>
              <a:tr h="7670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www.dnevno.hr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398,17 €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extLst>
                  <a:ext uri="{0D108BD9-81ED-4DB2-BD59-A6C34878D82A}">
                    <a16:rowId xmlns:a16="http://schemas.microsoft.com/office/drawing/2014/main" val="3491228476"/>
                  </a:ext>
                </a:extLst>
              </a:tr>
              <a:tr h="7670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www.metro-portal.hr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398,17 €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extLst>
                  <a:ext uri="{0D108BD9-81ED-4DB2-BD59-A6C34878D82A}">
                    <a16:rowId xmlns:a16="http://schemas.microsoft.com/office/drawing/2014/main" val="2897956710"/>
                  </a:ext>
                </a:extLst>
              </a:tr>
              <a:tr h="7670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www.kaportal.net.hr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331,81 €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extLst>
                  <a:ext uri="{0D108BD9-81ED-4DB2-BD59-A6C34878D82A}">
                    <a16:rowId xmlns:a16="http://schemas.microsoft.com/office/drawing/2014/main" val="1142591729"/>
                  </a:ext>
                </a:extLst>
              </a:tr>
              <a:tr h="13883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www.varazdinski.net.hr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331,81 €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extLst>
                  <a:ext uri="{0D108BD9-81ED-4DB2-BD59-A6C34878D82A}">
                    <a16:rowId xmlns:a16="http://schemas.microsoft.com/office/drawing/2014/main" val="2849497367"/>
                  </a:ext>
                </a:extLst>
              </a:tr>
              <a:tr h="13883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www.turistickeprice.hr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318,63 €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0" marR="6020" marT="6020" marB="0" anchor="b"/>
                </a:tc>
                <a:extLst>
                  <a:ext uri="{0D108BD9-81ED-4DB2-BD59-A6C34878D82A}">
                    <a16:rowId xmlns:a16="http://schemas.microsoft.com/office/drawing/2014/main" val="287822445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C04B960-BF5A-3549-F8E3-BC98D56DBA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030550"/>
              </p:ext>
            </p:extLst>
          </p:nvPr>
        </p:nvGraphicFramePr>
        <p:xfrm>
          <a:off x="4067944" y="1520784"/>
          <a:ext cx="3735734" cy="381643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721153">
                  <a:extLst>
                    <a:ext uri="{9D8B030D-6E8A-4147-A177-3AD203B41FA5}">
                      <a16:colId xmlns:a16="http://schemas.microsoft.com/office/drawing/2014/main" val="463361949"/>
                    </a:ext>
                  </a:extLst>
                </a:gridCol>
                <a:gridCol w="840868">
                  <a:extLst>
                    <a:ext uri="{9D8B030D-6E8A-4147-A177-3AD203B41FA5}">
                      <a16:colId xmlns:a16="http://schemas.microsoft.com/office/drawing/2014/main" val="2522456661"/>
                    </a:ext>
                  </a:extLst>
                </a:gridCol>
                <a:gridCol w="1173713">
                  <a:extLst>
                    <a:ext uri="{9D8B030D-6E8A-4147-A177-3AD203B41FA5}">
                      <a16:colId xmlns:a16="http://schemas.microsoft.com/office/drawing/2014/main" val="472420402"/>
                    </a:ext>
                  </a:extLst>
                </a:gridCol>
              </a:tblGrid>
              <a:tr h="13493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www.rhzk.hr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318,53 €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extLst>
                  <a:ext uri="{0D108BD9-81ED-4DB2-BD59-A6C34878D82A}">
                    <a16:rowId xmlns:a16="http://schemas.microsoft.com/office/drawing/2014/main" val="3621928733"/>
                  </a:ext>
                </a:extLst>
              </a:tr>
              <a:tr h="13493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www.skole.hr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318,53 €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extLst>
                  <a:ext uri="{0D108BD9-81ED-4DB2-BD59-A6C34878D82A}">
                    <a16:rowId xmlns:a16="http://schemas.microsoft.com/office/drawing/2014/main" val="3810624220"/>
                  </a:ext>
                </a:extLst>
              </a:tr>
              <a:tr h="13970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www.slobodnadalmacija.hr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298,63 €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extLst>
                  <a:ext uri="{0D108BD9-81ED-4DB2-BD59-A6C34878D82A}">
                    <a16:rowId xmlns:a16="http://schemas.microsoft.com/office/drawing/2014/main" val="1733812243"/>
                  </a:ext>
                </a:extLst>
              </a:tr>
              <a:tr h="13970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www.dailynewscaffe.com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265,45 €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extLst>
                  <a:ext uri="{0D108BD9-81ED-4DB2-BD59-A6C34878D82A}">
                    <a16:rowId xmlns:a16="http://schemas.microsoft.com/office/drawing/2014/main" val="2072764332"/>
                  </a:ext>
                </a:extLst>
              </a:tr>
              <a:tr h="13493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www.lipadona.com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212,36 €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extLst>
                  <a:ext uri="{0D108BD9-81ED-4DB2-BD59-A6C34878D82A}">
                    <a16:rowId xmlns:a16="http://schemas.microsoft.com/office/drawing/2014/main" val="2527154817"/>
                  </a:ext>
                </a:extLst>
              </a:tr>
              <a:tr h="13493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www.naturala.hr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212,36 €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extLst>
                  <a:ext uri="{0D108BD9-81ED-4DB2-BD59-A6C34878D82A}">
                    <a16:rowId xmlns:a16="http://schemas.microsoft.com/office/drawing/2014/main" val="3469515515"/>
                  </a:ext>
                </a:extLst>
              </a:tr>
              <a:tr h="13493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www.seebiz.eu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199,08 €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extLst>
                  <a:ext uri="{0D108BD9-81ED-4DB2-BD59-A6C34878D82A}">
                    <a16:rowId xmlns:a16="http://schemas.microsoft.com/office/drawing/2014/main" val="1765057923"/>
                  </a:ext>
                </a:extLst>
              </a:tr>
              <a:tr h="13493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www.wish.hr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199,08 €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extLst>
                  <a:ext uri="{0D108BD9-81ED-4DB2-BD59-A6C34878D82A}">
                    <a16:rowId xmlns:a16="http://schemas.microsoft.com/office/drawing/2014/main" val="412964383"/>
                  </a:ext>
                </a:extLst>
              </a:tr>
              <a:tr h="13970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www.zg-magazin.com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159,27 €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extLst>
                  <a:ext uri="{0D108BD9-81ED-4DB2-BD59-A6C34878D82A}">
                    <a16:rowId xmlns:a16="http://schemas.microsoft.com/office/drawing/2014/main" val="712498463"/>
                  </a:ext>
                </a:extLst>
              </a:tr>
              <a:tr h="13970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www.gornjastubica.hr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159,27 €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extLst>
                  <a:ext uri="{0D108BD9-81ED-4DB2-BD59-A6C34878D82A}">
                    <a16:rowId xmlns:a16="http://schemas.microsoft.com/office/drawing/2014/main" val="2567101609"/>
                  </a:ext>
                </a:extLst>
              </a:tr>
              <a:tr h="13493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www.kaj.hr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159,27 €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extLst>
                  <a:ext uri="{0D108BD9-81ED-4DB2-BD59-A6C34878D82A}">
                    <a16:rowId xmlns:a16="http://schemas.microsoft.com/office/drawing/2014/main" val="720380386"/>
                  </a:ext>
                </a:extLst>
              </a:tr>
              <a:tr h="13493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www.narod.hr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159,27 €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extLst>
                  <a:ext uri="{0D108BD9-81ED-4DB2-BD59-A6C34878D82A}">
                    <a16:rowId xmlns:a16="http://schemas.microsoft.com/office/drawing/2014/main" val="2372137600"/>
                  </a:ext>
                </a:extLst>
              </a:tr>
              <a:tr h="13970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www.politikaplus.com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159,27 €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extLst>
                  <a:ext uri="{0D108BD9-81ED-4DB2-BD59-A6C34878D82A}">
                    <a16:rowId xmlns:a16="http://schemas.microsoft.com/office/drawing/2014/main" val="1318075719"/>
                  </a:ext>
                </a:extLst>
              </a:tr>
              <a:tr h="13493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www.ps-portal.eu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159,27 €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extLst>
                  <a:ext uri="{0D108BD9-81ED-4DB2-BD59-A6C34878D82A}">
                    <a16:rowId xmlns:a16="http://schemas.microsoft.com/office/drawing/2014/main" val="2385913835"/>
                  </a:ext>
                </a:extLst>
              </a:tr>
              <a:tr h="13970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www.trogirskiportal.hr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159,27 €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extLst>
                  <a:ext uri="{0D108BD9-81ED-4DB2-BD59-A6C34878D82A}">
                    <a16:rowId xmlns:a16="http://schemas.microsoft.com/office/drawing/2014/main" val="2007414875"/>
                  </a:ext>
                </a:extLst>
              </a:tr>
              <a:tr h="13493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www.znatko.com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159,27 €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extLst>
                  <a:ext uri="{0D108BD9-81ED-4DB2-BD59-A6C34878D82A}">
                    <a16:rowId xmlns:a16="http://schemas.microsoft.com/office/drawing/2014/main" val="303112537"/>
                  </a:ext>
                </a:extLst>
              </a:tr>
              <a:tr h="13493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www.01portal.hr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132,72 €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extLst>
                  <a:ext uri="{0D108BD9-81ED-4DB2-BD59-A6C34878D82A}">
                    <a16:rowId xmlns:a16="http://schemas.microsoft.com/office/drawing/2014/main" val="346635663"/>
                  </a:ext>
                </a:extLst>
              </a:tr>
              <a:tr h="13493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www.pozega.eu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132,72 €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extLst>
                  <a:ext uri="{0D108BD9-81ED-4DB2-BD59-A6C34878D82A}">
                    <a16:rowId xmlns:a16="http://schemas.microsoft.com/office/drawing/2014/main" val="4265085776"/>
                  </a:ext>
                </a:extLst>
              </a:tr>
              <a:tr h="13493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www.she.hr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132,72 €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extLst>
                  <a:ext uri="{0D108BD9-81ED-4DB2-BD59-A6C34878D82A}">
                    <a16:rowId xmlns:a16="http://schemas.microsoft.com/office/drawing/2014/main" val="4205735321"/>
                  </a:ext>
                </a:extLst>
              </a:tr>
              <a:tr h="13493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www.zadarskilist.hr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132,72 €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extLst>
                  <a:ext uri="{0D108BD9-81ED-4DB2-BD59-A6C34878D82A}">
                    <a16:rowId xmlns:a16="http://schemas.microsoft.com/office/drawing/2014/main" val="2968593215"/>
                  </a:ext>
                </a:extLst>
              </a:tr>
              <a:tr h="13493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www.zagrebonline.hr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132,72 €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extLst>
                  <a:ext uri="{0D108BD9-81ED-4DB2-BD59-A6C34878D82A}">
                    <a16:rowId xmlns:a16="http://schemas.microsoft.com/office/drawing/2014/main" val="2439294867"/>
                  </a:ext>
                </a:extLst>
              </a:tr>
              <a:tr h="13970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www.istriaterramagica.eu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99,54 €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extLst>
                  <a:ext uri="{0D108BD9-81ED-4DB2-BD59-A6C34878D82A}">
                    <a16:rowId xmlns:a16="http://schemas.microsoft.com/office/drawing/2014/main" val="1063605604"/>
                  </a:ext>
                </a:extLst>
              </a:tr>
              <a:tr h="13970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www.varazdinske-vijesti.hr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79,63 €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extLst>
                  <a:ext uri="{0D108BD9-81ED-4DB2-BD59-A6C34878D82A}">
                    <a16:rowId xmlns:a16="http://schemas.microsoft.com/office/drawing/2014/main" val="330905476"/>
                  </a:ext>
                </a:extLst>
              </a:tr>
              <a:tr h="13493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www.redakcija.hr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66,36 €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extLst>
                  <a:ext uri="{0D108BD9-81ED-4DB2-BD59-A6C34878D82A}">
                    <a16:rowId xmlns:a16="http://schemas.microsoft.com/office/drawing/2014/main" val="305385163"/>
                  </a:ext>
                </a:extLst>
              </a:tr>
              <a:tr h="13493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www.glas.hr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53,09 €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extLst>
                  <a:ext uri="{0D108BD9-81ED-4DB2-BD59-A6C34878D82A}">
                    <a16:rowId xmlns:a16="http://schemas.microsoft.com/office/drawing/2014/main" val="1367911709"/>
                  </a:ext>
                </a:extLst>
              </a:tr>
              <a:tr h="13493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zmaichek.com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477,99 €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extLst>
                  <a:ext uri="{0D108BD9-81ED-4DB2-BD59-A6C34878D82A}">
                    <a16:rowId xmlns:a16="http://schemas.microsoft.com/office/drawing/2014/main" val="1787846582"/>
                  </a:ext>
                </a:extLst>
              </a:tr>
              <a:tr h="13493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www.porestina.info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39,82 €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extLst>
                  <a:ext uri="{0D108BD9-81ED-4DB2-BD59-A6C34878D82A}">
                    <a16:rowId xmlns:a16="http://schemas.microsoft.com/office/drawing/2014/main" val="4002839642"/>
                  </a:ext>
                </a:extLst>
              </a:tr>
              <a:tr h="13493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>
                          <a:effectLst/>
                        </a:rPr>
                        <a:t>Ukupno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163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56.220,75 €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extLst>
                  <a:ext uri="{0D108BD9-81ED-4DB2-BD59-A6C34878D82A}">
                    <a16:rowId xmlns:a16="http://schemas.microsoft.com/office/drawing/2014/main" val="845661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5128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A91DC-F2BA-4509-ABF9-5294C638F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60648"/>
            <a:ext cx="3242321" cy="443136"/>
          </a:xfrm>
        </p:spPr>
        <p:txBody>
          <a:bodyPr>
            <a:normAutofit/>
          </a:bodyPr>
          <a:lstStyle/>
          <a:p>
            <a:r>
              <a:rPr lang="hr-HR" sz="1800" dirty="0"/>
              <a:t>Muzej „Staro selo” Kumrovec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79F6FC-453F-45CD-9381-9E85175E1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205" y="332656"/>
            <a:ext cx="1053190" cy="11602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BEC6C15-32C4-480A-A2A9-ACD4368DD3DD}"/>
              </a:ext>
            </a:extLst>
          </p:cNvPr>
          <p:cNvSpPr txBox="1"/>
          <p:nvPr/>
        </p:nvSpPr>
        <p:spPr>
          <a:xfrm>
            <a:off x="365475" y="1196752"/>
            <a:ext cx="208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Ukupno je za Muzej „Staro selo” Kumrovec prikupljeno</a:t>
            </a:r>
            <a:r>
              <a:rPr lang="hr-HR" sz="1200" b="1" dirty="0"/>
              <a:t> 130 objava </a:t>
            </a:r>
            <a:r>
              <a:rPr lang="hr-HR" sz="1200" dirty="0"/>
              <a:t>koje su postigle komercijalnu vrijednost od </a:t>
            </a:r>
            <a:r>
              <a:rPr lang="en-US" sz="1200" b="1" i="0" u="none" strike="noStrike" dirty="0">
                <a:effectLst/>
              </a:rPr>
              <a:t>87.237,57 €</a:t>
            </a:r>
            <a:r>
              <a:rPr lang="en-US" sz="1200" b="1" dirty="0"/>
              <a:t> </a:t>
            </a:r>
            <a:endParaRPr lang="hr-HR" sz="1200" b="1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234C4AE-8433-C009-D910-7B7BA9FE22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520120"/>
              </p:ext>
            </p:extLst>
          </p:nvPr>
        </p:nvGraphicFramePr>
        <p:xfrm>
          <a:off x="179512" y="2657717"/>
          <a:ext cx="3670300" cy="194835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358900">
                  <a:extLst>
                    <a:ext uri="{9D8B030D-6E8A-4147-A177-3AD203B41FA5}">
                      <a16:colId xmlns:a16="http://schemas.microsoft.com/office/drawing/2014/main" val="37655995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680279053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31713384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928872940"/>
                    </a:ext>
                  </a:extLst>
                </a:gridCol>
              </a:tblGrid>
              <a:tr h="22842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>
                          <a:effectLst/>
                        </a:rPr>
                        <a:t>Tiskani mediji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Broj objava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Površina u cm²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Komercijalna vrijednost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44450754"/>
                  </a:ext>
                </a:extLst>
              </a:tr>
              <a:tr h="14124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Jutarnji list - Like! Putovanja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3952,02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25.376,43 €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7145283"/>
                  </a:ext>
                </a:extLst>
              </a:tr>
              <a:tr h="14124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Večernji list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3273,32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17.209,03 €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87367623"/>
                  </a:ext>
                </a:extLst>
              </a:tr>
              <a:tr h="14124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Auto motor i sport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1964,60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8.802,83 €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35304106"/>
                  </a:ext>
                </a:extLst>
              </a:tr>
              <a:tr h="14124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Zagorski list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7592,40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6.832,40 €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65273395"/>
                  </a:ext>
                </a:extLst>
              </a:tr>
              <a:tr h="14124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Zagorje International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14000,84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4.101,39 €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4683638"/>
                  </a:ext>
                </a:extLst>
              </a:tr>
              <a:tr h="14124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Sportske novosti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761,99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1.884,12 €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97137730"/>
                  </a:ext>
                </a:extLst>
              </a:tr>
              <a:tr h="14124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Glas Istre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446,47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1.289,43 €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06970135"/>
                  </a:ext>
                </a:extLst>
              </a:tr>
              <a:tr h="14124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Glas Zagorja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1575,54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923,56 €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0927700"/>
                  </a:ext>
                </a:extLst>
              </a:tr>
              <a:tr h="14124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Varaždinske vijesti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308,76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304,89 €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4200811"/>
                  </a:ext>
                </a:extLst>
              </a:tr>
              <a:tr h="14124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24 sata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14,76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109,59 €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62182388"/>
                  </a:ext>
                </a:extLst>
              </a:tr>
              <a:tr h="14124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Međimurje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149,50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70,24 €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6307063"/>
                  </a:ext>
                </a:extLst>
              </a:tr>
              <a:tr h="14124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>
                          <a:effectLst/>
                        </a:rPr>
                        <a:t>Ukupno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52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34040,20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66.903,88 €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9186365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63EA7DF-2F0F-BE81-9F06-CF3E066B49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013413"/>
              </p:ext>
            </p:extLst>
          </p:nvPr>
        </p:nvGraphicFramePr>
        <p:xfrm>
          <a:off x="4283968" y="1237467"/>
          <a:ext cx="3051477" cy="460624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470757">
                  <a:extLst>
                    <a:ext uri="{9D8B030D-6E8A-4147-A177-3AD203B41FA5}">
                      <a16:colId xmlns:a16="http://schemas.microsoft.com/office/drawing/2014/main" val="4082875382"/>
                    </a:ext>
                  </a:extLst>
                </a:gridCol>
                <a:gridCol w="659778">
                  <a:extLst>
                    <a:ext uri="{9D8B030D-6E8A-4147-A177-3AD203B41FA5}">
                      <a16:colId xmlns:a16="http://schemas.microsoft.com/office/drawing/2014/main" val="1694051863"/>
                    </a:ext>
                  </a:extLst>
                </a:gridCol>
                <a:gridCol w="920942">
                  <a:extLst>
                    <a:ext uri="{9D8B030D-6E8A-4147-A177-3AD203B41FA5}">
                      <a16:colId xmlns:a16="http://schemas.microsoft.com/office/drawing/2014/main" val="338601470"/>
                    </a:ext>
                  </a:extLst>
                </a:gridCol>
              </a:tblGrid>
              <a:tr h="23378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Internetski </a:t>
                      </a:r>
                      <a:r>
                        <a:rPr lang="en-US" sz="800" b="1" u="none" strike="noStrike" dirty="0" err="1">
                          <a:effectLst/>
                        </a:rPr>
                        <a:t>portali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Broj objava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Komercijalna vrijednost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extLst>
                  <a:ext uri="{0D108BD9-81ED-4DB2-BD59-A6C34878D82A}">
                    <a16:rowId xmlns:a16="http://schemas.microsoft.com/office/drawing/2014/main" val="1866946210"/>
                  </a:ext>
                </a:extLst>
              </a:tr>
              <a:tr h="1192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www.zagorje.com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3.026,82 €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extLst>
                  <a:ext uri="{0D108BD9-81ED-4DB2-BD59-A6C34878D82A}">
                    <a16:rowId xmlns:a16="http://schemas.microsoft.com/office/drawing/2014/main" val="4160447274"/>
                  </a:ext>
                </a:extLst>
              </a:tr>
              <a:tr h="140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www.zagorje-international.hr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3.026,73 €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extLst>
                  <a:ext uri="{0D108BD9-81ED-4DB2-BD59-A6C34878D82A}">
                    <a16:rowId xmlns:a16="http://schemas.microsoft.com/office/drawing/2014/main" val="2048169393"/>
                  </a:ext>
                </a:extLst>
              </a:tr>
              <a:tr h="1192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www.dnevnik.hr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2.654,46 €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extLst>
                  <a:ext uri="{0D108BD9-81ED-4DB2-BD59-A6C34878D82A}">
                    <a16:rowId xmlns:a16="http://schemas.microsoft.com/office/drawing/2014/main" val="4202067645"/>
                  </a:ext>
                </a:extLst>
              </a:tr>
              <a:tr h="1192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www.jutarnji.hr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1.592,67 €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extLst>
                  <a:ext uri="{0D108BD9-81ED-4DB2-BD59-A6C34878D82A}">
                    <a16:rowId xmlns:a16="http://schemas.microsoft.com/office/drawing/2014/main" val="3700019948"/>
                  </a:ext>
                </a:extLst>
              </a:tr>
              <a:tr h="1192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www.vecernji.hr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1.150,26 €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extLst>
                  <a:ext uri="{0D108BD9-81ED-4DB2-BD59-A6C34878D82A}">
                    <a16:rowId xmlns:a16="http://schemas.microsoft.com/office/drawing/2014/main" val="3376000867"/>
                  </a:ext>
                </a:extLst>
              </a:tr>
              <a:tr h="1192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www.24sata.hr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1.061,78 €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extLst>
                  <a:ext uri="{0D108BD9-81ED-4DB2-BD59-A6C34878D82A}">
                    <a16:rowId xmlns:a16="http://schemas.microsoft.com/office/drawing/2014/main" val="1500113842"/>
                  </a:ext>
                </a:extLst>
              </a:tr>
              <a:tr h="1192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www.tportal.hr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796,81 €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extLst>
                  <a:ext uri="{0D108BD9-81ED-4DB2-BD59-A6C34878D82A}">
                    <a16:rowId xmlns:a16="http://schemas.microsoft.com/office/drawing/2014/main" val="1864552430"/>
                  </a:ext>
                </a:extLst>
              </a:tr>
              <a:tr h="1192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www.autonet.hr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796,34 €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extLst>
                  <a:ext uri="{0D108BD9-81ED-4DB2-BD59-A6C34878D82A}">
                    <a16:rowId xmlns:a16="http://schemas.microsoft.com/office/drawing/2014/main" val="3339532781"/>
                  </a:ext>
                </a:extLst>
              </a:tr>
              <a:tr h="1192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www.journal.hr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663,61 €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extLst>
                  <a:ext uri="{0D108BD9-81ED-4DB2-BD59-A6C34878D82A}">
                    <a16:rowId xmlns:a16="http://schemas.microsoft.com/office/drawing/2014/main" val="2308416841"/>
                  </a:ext>
                </a:extLst>
              </a:tr>
              <a:tr h="1192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www.rtl.hr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663,61 €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extLst>
                  <a:ext uri="{0D108BD9-81ED-4DB2-BD59-A6C34878D82A}">
                    <a16:rowId xmlns:a16="http://schemas.microsoft.com/office/drawing/2014/main" val="2256169477"/>
                  </a:ext>
                </a:extLst>
              </a:tr>
              <a:tr h="1192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www.sjever.hr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477,99 €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extLst>
                  <a:ext uri="{0D108BD9-81ED-4DB2-BD59-A6C34878D82A}">
                    <a16:rowId xmlns:a16="http://schemas.microsoft.com/office/drawing/2014/main" val="1333500918"/>
                  </a:ext>
                </a:extLst>
              </a:tr>
              <a:tr h="1192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www.direktno.hr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424,71 €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extLst>
                  <a:ext uri="{0D108BD9-81ED-4DB2-BD59-A6C34878D82A}">
                    <a16:rowId xmlns:a16="http://schemas.microsoft.com/office/drawing/2014/main" val="628453241"/>
                  </a:ext>
                </a:extLst>
              </a:tr>
              <a:tr h="1192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www.dnevno.hr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398,17 €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extLst>
                  <a:ext uri="{0D108BD9-81ED-4DB2-BD59-A6C34878D82A}">
                    <a16:rowId xmlns:a16="http://schemas.microsoft.com/office/drawing/2014/main" val="525687980"/>
                  </a:ext>
                </a:extLst>
              </a:tr>
              <a:tr h="1192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www.hrt.hr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331,81 €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extLst>
                  <a:ext uri="{0D108BD9-81ED-4DB2-BD59-A6C34878D82A}">
                    <a16:rowId xmlns:a16="http://schemas.microsoft.com/office/drawing/2014/main" val="1919325193"/>
                  </a:ext>
                </a:extLst>
              </a:tr>
              <a:tr h="1192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www.sportnet.hr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331,81 €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extLst>
                  <a:ext uri="{0D108BD9-81ED-4DB2-BD59-A6C34878D82A}">
                    <a16:rowId xmlns:a16="http://schemas.microsoft.com/office/drawing/2014/main" val="2096998923"/>
                  </a:ext>
                </a:extLst>
              </a:tr>
              <a:tr h="1192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zmaichek.com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318,72 €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extLst>
                  <a:ext uri="{0D108BD9-81ED-4DB2-BD59-A6C34878D82A}">
                    <a16:rowId xmlns:a16="http://schemas.microsoft.com/office/drawing/2014/main" val="1171710707"/>
                  </a:ext>
                </a:extLst>
              </a:tr>
              <a:tr h="1192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www.automania.hr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318,53 €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extLst>
                  <a:ext uri="{0D108BD9-81ED-4DB2-BD59-A6C34878D82A}">
                    <a16:rowId xmlns:a16="http://schemas.microsoft.com/office/drawing/2014/main" val="1508419187"/>
                  </a:ext>
                </a:extLst>
              </a:tr>
              <a:tr h="1192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www.poduckun.net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318,53 €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extLst>
                  <a:ext uri="{0D108BD9-81ED-4DB2-BD59-A6C34878D82A}">
                    <a16:rowId xmlns:a16="http://schemas.microsoft.com/office/drawing/2014/main" val="2421824997"/>
                  </a:ext>
                </a:extLst>
              </a:tr>
              <a:tr h="1192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www.mojzagreb.info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172,54 €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extLst>
                  <a:ext uri="{0D108BD9-81ED-4DB2-BD59-A6C34878D82A}">
                    <a16:rowId xmlns:a16="http://schemas.microsoft.com/office/drawing/2014/main" val="1243944968"/>
                  </a:ext>
                </a:extLst>
              </a:tr>
              <a:tr h="1192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www.turistickeprice.hr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159,36 €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extLst>
                  <a:ext uri="{0D108BD9-81ED-4DB2-BD59-A6C34878D82A}">
                    <a16:rowId xmlns:a16="http://schemas.microsoft.com/office/drawing/2014/main" val="3889440821"/>
                  </a:ext>
                </a:extLst>
              </a:tr>
              <a:tr h="1192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www.autofm.net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159,27 €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extLst>
                  <a:ext uri="{0D108BD9-81ED-4DB2-BD59-A6C34878D82A}">
                    <a16:rowId xmlns:a16="http://schemas.microsoft.com/office/drawing/2014/main" val="304786567"/>
                  </a:ext>
                </a:extLst>
              </a:tr>
              <a:tr h="1192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www.culturenet.hr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159,27 €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extLst>
                  <a:ext uri="{0D108BD9-81ED-4DB2-BD59-A6C34878D82A}">
                    <a16:rowId xmlns:a16="http://schemas.microsoft.com/office/drawing/2014/main" val="1884219853"/>
                  </a:ext>
                </a:extLst>
              </a:tr>
              <a:tr h="1192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www.dugopolje.org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159,27 €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extLst>
                  <a:ext uri="{0D108BD9-81ED-4DB2-BD59-A6C34878D82A}">
                    <a16:rowId xmlns:a16="http://schemas.microsoft.com/office/drawing/2014/main" val="3860724515"/>
                  </a:ext>
                </a:extLst>
              </a:tr>
              <a:tr h="1192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www.glasistre.hr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159,27 €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extLst>
                  <a:ext uri="{0D108BD9-81ED-4DB2-BD59-A6C34878D82A}">
                    <a16:rowId xmlns:a16="http://schemas.microsoft.com/office/drawing/2014/main" val="2888132080"/>
                  </a:ext>
                </a:extLst>
              </a:tr>
              <a:tr h="1192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www.metropolitan.hr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159,27 €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extLst>
                  <a:ext uri="{0D108BD9-81ED-4DB2-BD59-A6C34878D82A}">
                    <a16:rowId xmlns:a16="http://schemas.microsoft.com/office/drawing/2014/main" val="1049159845"/>
                  </a:ext>
                </a:extLst>
              </a:tr>
              <a:tr h="1192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www.prigorski.hr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159,27 €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extLst>
                  <a:ext uri="{0D108BD9-81ED-4DB2-BD59-A6C34878D82A}">
                    <a16:rowId xmlns:a16="http://schemas.microsoft.com/office/drawing/2014/main" val="805602672"/>
                  </a:ext>
                </a:extLst>
              </a:tr>
              <a:tr h="1192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www.slowliving.hr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159,27 €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extLst>
                  <a:ext uri="{0D108BD9-81ED-4DB2-BD59-A6C34878D82A}">
                    <a16:rowId xmlns:a16="http://schemas.microsoft.com/office/drawing/2014/main" val="2369835964"/>
                  </a:ext>
                </a:extLst>
              </a:tr>
              <a:tr h="1192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www.teleskop.hr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159,27 €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extLst>
                  <a:ext uri="{0D108BD9-81ED-4DB2-BD59-A6C34878D82A}">
                    <a16:rowId xmlns:a16="http://schemas.microsoft.com/office/drawing/2014/main" val="449699414"/>
                  </a:ext>
                </a:extLst>
              </a:tr>
              <a:tr h="1192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www.zagrebi.hr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159,27 €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extLst>
                  <a:ext uri="{0D108BD9-81ED-4DB2-BD59-A6C34878D82A}">
                    <a16:rowId xmlns:a16="http://schemas.microsoft.com/office/drawing/2014/main" val="296184154"/>
                  </a:ext>
                </a:extLst>
              </a:tr>
              <a:tr h="140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www.varazdinske-vijesti.hr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79,63 €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extLst>
                  <a:ext uri="{0D108BD9-81ED-4DB2-BD59-A6C34878D82A}">
                    <a16:rowId xmlns:a16="http://schemas.microsoft.com/office/drawing/2014/main" val="293207127"/>
                  </a:ext>
                </a:extLst>
              </a:tr>
              <a:tr h="1192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www.01portal.hr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66,36 €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extLst>
                  <a:ext uri="{0D108BD9-81ED-4DB2-BD59-A6C34878D82A}">
                    <a16:rowId xmlns:a16="http://schemas.microsoft.com/office/drawing/2014/main" val="2993521533"/>
                  </a:ext>
                </a:extLst>
              </a:tr>
              <a:tr h="1192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www.rijekadanas.com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53,09 €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extLst>
                  <a:ext uri="{0D108BD9-81ED-4DB2-BD59-A6C34878D82A}">
                    <a16:rowId xmlns:a16="http://schemas.microsoft.com/office/drawing/2014/main" val="2560049308"/>
                  </a:ext>
                </a:extLst>
              </a:tr>
              <a:tr h="140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www.regionalexpress.hr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15,93 €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extLst>
                  <a:ext uri="{0D108BD9-81ED-4DB2-BD59-A6C34878D82A}">
                    <a16:rowId xmlns:a16="http://schemas.microsoft.com/office/drawing/2014/main" val="3709990205"/>
                  </a:ext>
                </a:extLst>
              </a:tr>
              <a:tr h="1192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>
                          <a:effectLst/>
                        </a:rPr>
                        <a:t>Ukupno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78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20.333,69 €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5" marR="5075" marT="5075" marB="0" anchor="b"/>
                </a:tc>
                <a:extLst>
                  <a:ext uri="{0D108BD9-81ED-4DB2-BD59-A6C34878D82A}">
                    <a16:rowId xmlns:a16="http://schemas.microsoft.com/office/drawing/2014/main" val="2883326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4722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1ACC4-EC65-4FC8-A731-B921E4DB4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4322441" cy="371128"/>
          </a:xfrm>
        </p:spPr>
        <p:txBody>
          <a:bodyPr>
            <a:normAutofit fontScale="90000"/>
          </a:bodyPr>
          <a:lstStyle/>
          <a:p>
            <a:r>
              <a:rPr lang="hr-HR" sz="2000" dirty="0"/>
              <a:t>Komercijalna vrijednost svih subjekata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5179F77-5EE5-424C-A202-4E5AACA73A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9864404"/>
              </p:ext>
            </p:extLst>
          </p:nvPr>
        </p:nvGraphicFramePr>
        <p:xfrm>
          <a:off x="467544" y="1554956"/>
          <a:ext cx="6643688" cy="3748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0873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434" y="406400"/>
            <a:ext cx="5689600" cy="6143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Kontakt: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533400" y="2008189"/>
            <a:ext cx="3675063" cy="199687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Corbel" pitchFamily="34" charset="0"/>
              <a:buNone/>
              <a:defRPr/>
            </a:pPr>
            <a:r>
              <a:rPr lang="hr-HR" sz="1400" dirty="0">
                <a:solidFill>
                  <a:srgbClr val="000000"/>
                </a:solidFill>
              </a:rPr>
              <a:t>  </a:t>
            </a:r>
            <a:r>
              <a:rPr lang="hr-HR" sz="1400" b="1" dirty="0">
                <a:solidFill>
                  <a:srgbClr val="000000"/>
                </a:solidFill>
              </a:rPr>
              <a:t>Press clipping d.o.o</a:t>
            </a:r>
            <a:r>
              <a:rPr lang="hr-HR" sz="1400" dirty="0">
                <a:solidFill>
                  <a:srgbClr val="000000"/>
                </a:solidFill>
              </a:rPr>
              <a:t>.</a:t>
            </a:r>
          </a:p>
          <a:p>
            <a:pPr fontAlgn="auto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Corbel" pitchFamily="34" charset="0"/>
              <a:buNone/>
              <a:defRPr/>
            </a:pPr>
            <a:r>
              <a:rPr lang="hr-HR" sz="1400" dirty="0">
                <a:solidFill>
                  <a:srgbClr val="000000"/>
                </a:solidFill>
              </a:rPr>
              <a:t>  Florijana Andrašeca 18a  </a:t>
            </a:r>
          </a:p>
          <a:p>
            <a:pPr fontAlgn="auto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Corbel" pitchFamily="34" charset="0"/>
              <a:buNone/>
              <a:defRPr/>
            </a:pPr>
            <a:r>
              <a:rPr lang="hr-HR" sz="1400" dirty="0">
                <a:solidFill>
                  <a:srgbClr val="000000"/>
                </a:solidFill>
              </a:rPr>
              <a:t>  10 000 Zagreb</a:t>
            </a:r>
          </a:p>
          <a:p>
            <a:pPr fontAlgn="auto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Corbel" pitchFamily="34" charset="0"/>
              <a:buNone/>
              <a:defRPr/>
            </a:pPr>
            <a:r>
              <a:rPr lang="hr-HR" sz="1400" dirty="0">
                <a:solidFill>
                  <a:srgbClr val="000000"/>
                </a:solidFill>
              </a:rPr>
              <a:t>  telefon: 01/ 3015 509 </a:t>
            </a:r>
          </a:p>
          <a:p>
            <a:pPr fontAlgn="auto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Corbel" pitchFamily="34" charset="0"/>
              <a:buNone/>
              <a:defRPr/>
            </a:pPr>
            <a:r>
              <a:rPr lang="hr-HR" sz="1400" dirty="0">
                <a:solidFill>
                  <a:srgbClr val="000000"/>
                </a:solidFill>
              </a:rPr>
              <a:t>  e-mail: </a:t>
            </a:r>
            <a:r>
              <a:rPr lang="hr-HR" sz="1400" dirty="0">
                <a:solidFill>
                  <a:srgbClr val="00B0F0"/>
                </a:solidFill>
                <a:hlinkClick r:id="rId2"/>
              </a:rPr>
              <a:t>analize@pressclip.hr</a:t>
            </a:r>
            <a:r>
              <a:rPr lang="hr-HR" sz="1400" dirty="0">
                <a:solidFill>
                  <a:srgbClr val="00B0F0"/>
                </a:solidFill>
              </a:rPr>
              <a:t> </a:t>
            </a:r>
          </a:p>
          <a:p>
            <a:pPr fontAlgn="auto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Corbel" pitchFamily="34" charset="0"/>
              <a:buNone/>
              <a:defRPr/>
            </a:pPr>
            <a:r>
              <a:rPr lang="hr-HR" sz="1400" dirty="0">
                <a:solidFill>
                  <a:srgbClr val="000000"/>
                </a:solidFill>
              </a:rPr>
              <a:t>  web: </a:t>
            </a:r>
            <a:r>
              <a:rPr lang="hr-HR" sz="1400" dirty="0">
                <a:solidFill>
                  <a:srgbClr val="000000"/>
                </a:solidFill>
                <a:hlinkClick r:id="rId3"/>
              </a:rPr>
              <a:t>www.pressclipping.hr</a:t>
            </a:r>
            <a:endParaRPr lang="hr-HR" sz="1400" dirty="0">
              <a:solidFill>
                <a:srgbClr val="000000"/>
              </a:solidFill>
            </a:endParaRPr>
          </a:p>
          <a:p>
            <a:pPr marL="228600" indent="-182880" fontAlgn="auto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Corbel" pitchFamily="34" charset="0"/>
              <a:buChar char="•"/>
              <a:defRPr/>
            </a:pPr>
            <a:endParaRPr lang="hr-HR" sz="2200" dirty="0">
              <a:solidFill>
                <a:srgbClr val="000000"/>
              </a:solidFill>
              <a:latin typeface="Corbel" panose="020B0503020204020204"/>
            </a:endParaRPr>
          </a:p>
        </p:txBody>
      </p:sp>
      <p:pic>
        <p:nvPicPr>
          <p:cNvPr id="18436" name="Content Placeholder 6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55" y="3962171"/>
            <a:ext cx="12636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146" y="3904120"/>
            <a:ext cx="10128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070" y="3896257"/>
            <a:ext cx="1046163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80855" y="5764802"/>
            <a:ext cx="6753225" cy="646112"/>
          </a:xfrm>
          <a:prstGeom prst="rect">
            <a:avLst/>
          </a:prstGeom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indent="-273050" defTabSz="4572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indent="-228600" defTabSz="4572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indent="-228600" defTabSz="4572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indent="-228600" defTabSz="4572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indent="-228600" defTabSz="4572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indent="-228600" defTabSz="4572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indent="-228600" defTabSz="4572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indent="-228600" defTabSz="4572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r-HR" altLang="sr-Latn-RS" sz="900" b="1" i="1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900" b="1" i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Agencija Press Clipping pridruženi je član međunarodne strukovne organizacije za mjerenje i evaluaciju komuniciranja AMEC (Association for Measurement and Evaluation of Communication), a svi navedeni postupci i analize usklađene su i odobrene od strane struke.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r-HR" altLang="sr-Latn-RS" sz="900" b="1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10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81" y="4906267"/>
            <a:ext cx="1519237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614" y="4819454"/>
            <a:ext cx="12319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107" y="5346298"/>
            <a:ext cx="1730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4" y="1320377"/>
            <a:ext cx="14954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79512" y="277541"/>
            <a:ext cx="5041180" cy="432023"/>
          </a:xfrm>
        </p:spPr>
        <p:txBody>
          <a:bodyPr>
            <a:normAutofit fontScale="90000"/>
          </a:bodyPr>
          <a:lstStyle/>
          <a:p>
            <a:pPr algn="ctr"/>
            <a:r>
              <a:rPr lang="hr-HR" alt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Ukupan broj objava i objave po mjesecima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1CD4DA-A897-4228-883D-4782BE5D0B06}"/>
              </a:ext>
            </a:extLst>
          </p:cNvPr>
          <p:cNvSpPr txBox="1"/>
          <p:nvPr/>
        </p:nvSpPr>
        <p:spPr>
          <a:xfrm>
            <a:off x="395536" y="980728"/>
            <a:ext cx="5727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/>
              <a:t>Ukupno je u 2022. godini za Muzeje Hrvatskog zagorja prikupljeno </a:t>
            </a:r>
            <a:r>
              <a:rPr lang="hr-H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1305 objava</a:t>
            </a:r>
            <a:r>
              <a:rPr lang="hr-HR" sz="1200" dirty="0"/>
              <a:t>.</a:t>
            </a:r>
          </a:p>
          <a:p>
            <a:r>
              <a:rPr lang="hr-HR" sz="1200" dirty="0"/>
              <a:t>Slika prikazuje koliko je objava zabilježeno u svakom mjesecu. </a:t>
            </a:r>
          </a:p>
          <a:p>
            <a:r>
              <a:rPr lang="hr-HR" sz="1200" dirty="0"/>
              <a:t>Najviše ih je bilo u rujnu (167 objava), a najmanje u siječnju (59 objava).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525B0FF-C640-446F-A120-650DE9E6EB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9596182"/>
              </p:ext>
            </p:extLst>
          </p:nvPr>
        </p:nvGraphicFramePr>
        <p:xfrm>
          <a:off x="755576" y="1988840"/>
          <a:ext cx="640871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EA004-BCD2-44D4-BC02-D0252D05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14672"/>
            <a:ext cx="6347713" cy="371128"/>
          </a:xfrm>
        </p:spPr>
        <p:txBody>
          <a:bodyPr>
            <a:normAutofit/>
          </a:bodyPr>
          <a:lstStyle/>
          <a:p>
            <a:r>
              <a:rPr lang="hr-H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Objave po vrsti medija i mediji koji su najviše objavljivali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5A692B-2A89-46D3-9160-3F2574E397E4}"/>
              </a:ext>
            </a:extLst>
          </p:cNvPr>
          <p:cNvSpPr txBox="1"/>
          <p:nvPr/>
        </p:nvSpPr>
        <p:spPr>
          <a:xfrm>
            <a:off x="4294977" y="1037805"/>
            <a:ext cx="24482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Od ukupno 1305 prikupljenih objava, 796 je zabilježeno na internetskim portalima, što čini udio od 61%, a 509 objava u tiskanim medijima, 39%.</a:t>
            </a:r>
          </a:p>
          <a:p>
            <a:endParaRPr lang="hr-HR" sz="1200" dirty="0"/>
          </a:p>
          <a:p>
            <a:r>
              <a:rPr lang="hr-HR" sz="1200" dirty="0"/>
              <a:t>Mediji koji su u 2022. godini najviše objavljivali su portal zagorje-international.hr (119 objava) i Zagorski list (115 objava).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716F39A-2C90-48E2-A580-DE07C5C755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3626885"/>
              </p:ext>
            </p:extLst>
          </p:nvPr>
        </p:nvGraphicFramePr>
        <p:xfrm>
          <a:off x="251520" y="898932"/>
          <a:ext cx="3744416" cy="2386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E675258-64B2-4B7D-805E-227A088FA4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4916693"/>
              </p:ext>
            </p:extLst>
          </p:nvPr>
        </p:nvGraphicFramePr>
        <p:xfrm>
          <a:off x="1283392" y="3498116"/>
          <a:ext cx="5160816" cy="317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15396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4" name="TextBox 14"/>
          <p:cNvSpPr txBox="1">
            <a:spLocks noChangeArrowheads="1"/>
          </p:cNvSpPr>
          <p:nvPr/>
        </p:nvSpPr>
        <p:spPr bwMode="auto">
          <a:xfrm>
            <a:off x="323528" y="260648"/>
            <a:ext cx="70565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hr-HR" altLang="sr-Latn-RS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Svi mediji koji su objavljivali – podjela prema vrsti medija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6D1AEA2-500F-A420-798D-0C063469A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995417"/>
              </p:ext>
            </p:extLst>
          </p:nvPr>
        </p:nvGraphicFramePr>
        <p:xfrm>
          <a:off x="467544" y="1124743"/>
          <a:ext cx="3096344" cy="403244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302410">
                  <a:extLst>
                    <a:ext uri="{9D8B030D-6E8A-4147-A177-3AD203B41FA5}">
                      <a16:colId xmlns:a16="http://schemas.microsoft.com/office/drawing/2014/main" val="2525202934"/>
                    </a:ext>
                  </a:extLst>
                </a:gridCol>
                <a:gridCol w="793934">
                  <a:extLst>
                    <a:ext uri="{9D8B030D-6E8A-4147-A177-3AD203B41FA5}">
                      <a16:colId xmlns:a16="http://schemas.microsoft.com/office/drawing/2014/main" val="747213965"/>
                    </a:ext>
                  </a:extLst>
                </a:gridCol>
              </a:tblGrid>
              <a:tr h="1550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>
                          <a:effectLst/>
                        </a:rPr>
                        <a:t>Tiskani mediji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Broj objava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extLst>
                  <a:ext uri="{0D108BD9-81ED-4DB2-BD59-A6C34878D82A}">
                    <a16:rowId xmlns:a16="http://schemas.microsoft.com/office/drawing/2014/main" val="2876669291"/>
                  </a:ext>
                </a:extLst>
              </a:tr>
              <a:tr h="1550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Zagorski list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115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extLst>
                  <a:ext uri="{0D108BD9-81ED-4DB2-BD59-A6C34878D82A}">
                    <a16:rowId xmlns:a16="http://schemas.microsoft.com/office/drawing/2014/main" val="1053647"/>
                  </a:ext>
                </a:extLst>
              </a:tr>
              <a:tr h="1550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Zagorje International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extLst>
                  <a:ext uri="{0D108BD9-81ED-4DB2-BD59-A6C34878D82A}">
                    <a16:rowId xmlns:a16="http://schemas.microsoft.com/office/drawing/2014/main" val="1689660493"/>
                  </a:ext>
                </a:extLst>
              </a:tr>
              <a:tr h="1550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Glas Zagorja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46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extLst>
                  <a:ext uri="{0D108BD9-81ED-4DB2-BD59-A6C34878D82A}">
                    <a16:rowId xmlns:a16="http://schemas.microsoft.com/office/drawing/2014/main" val="3543162625"/>
                  </a:ext>
                </a:extLst>
              </a:tr>
              <a:tr h="1550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Večernji list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extLst>
                  <a:ext uri="{0D108BD9-81ED-4DB2-BD59-A6C34878D82A}">
                    <a16:rowId xmlns:a16="http://schemas.microsoft.com/office/drawing/2014/main" val="2625840508"/>
                  </a:ext>
                </a:extLst>
              </a:tr>
              <a:tr h="1550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24 sata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extLst>
                  <a:ext uri="{0D108BD9-81ED-4DB2-BD59-A6C34878D82A}">
                    <a16:rowId xmlns:a16="http://schemas.microsoft.com/office/drawing/2014/main" val="923746368"/>
                  </a:ext>
                </a:extLst>
              </a:tr>
              <a:tr h="1550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Lokalna Hrvatska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extLst>
                  <a:ext uri="{0D108BD9-81ED-4DB2-BD59-A6C34878D82A}">
                    <a16:rowId xmlns:a16="http://schemas.microsoft.com/office/drawing/2014/main" val="2133410940"/>
                  </a:ext>
                </a:extLst>
              </a:tr>
              <a:tr h="1550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Večernji list - Specijal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extLst>
                  <a:ext uri="{0D108BD9-81ED-4DB2-BD59-A6C34878D82A}">
                    <a16:rowId xmlns:a16="http://schemas.microsoft.com/office/drawing/2014/main" val="155014928"/>
                  </a:ext>
                </a:extLst>
              </a:tr>
              <a:tr h="1550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Jutarnji list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extLst>
                  <a:ext uri="{0D108BD9-81ED-4DB2-BD59-A6C34878D82A}">
                    <a16:rowId xmlns:a16="http://schemas.microsoft.com/office/drawing/2014/main" val="526656940"/>
                  </a:ext>
                </a:extLst>
              </a:tr>
              <a:tr h="1550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Zadarski list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extLst>
                  <a:ext uri="{0D108BD9-81ED-4DB2-BD59-A6C34878D82A}">
                    <a16:rowId xmlns:a16="http://schemas.microsoft.com/office/drawing/2014/main" val="2084261525"/>
                  </a:ext>
                </a:extLst>
              </a:tr>
              <a:tr h="1550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Glas Slavonije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extLst>
                  <a:ext uri="{0D108BD9-81ED-4DB2-BD59-A6C34878D82A}">
                    <a16:rowId xmlns:a16="http://schemas.microsoft.com/office/drawing/2014/main" val="3763458728"/>
                  </a:ext>
                </a:extLst>
              </a:tr>
              <a:tr h="1550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Novi list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extLst>
                  <a:ext uri="{0D108BD9-81ED-4DB2-BD59-A6C34878D82A}">
                    <a16:rowId xmlns:a16="http://schemas.microsoft.com/office/drawing/2014/main" val="342819628"/>
                  </a:ext>
                </a:extLst>
              </a:tr>
              <a:tr h="1550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Slobodna Dalmacija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extLst>
                  <a:ext uri="{0D108BD9-81ED-4DB2-BD59-A6C34878D82A}">
                    <a16:rowId xmlns:a16="http://schemas.microsoft.com/office/drawing/2014/main" val="355667044"/>
                  </a:ext>
                </a:extLst>
              </a:tr>
              <a:tr h="1550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Varaždinske vijesti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extLst>
                  <a:ext uri="{0D108BD9-81ED-4DB2-BD59-A6C34878D82A}">
                    <a16:rowId xmlns:a16="http://schemas.microsoft.com/office/drawing/2014/main" val="3442314152"/>
                  </a:ext>
                </a:extLst>
              </a:tr>
              <a:tr h="1550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7 plus Regionalni tjednik - Varaždinska županija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extLst>
                  <a:ext uri="{0D108BD9-81ED-4DB2-BD59-A6C34878D82A}">
                    <a16:rowId xmlns:a16="http://schemas.microsoft.com/office/drawing/2014/main" val="1809943099"/>
                  </a:ext>
                </a:extLst>
              </a:tr>
              <a:tr h="1550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Međimurje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extLst>
                  <a:ext uri="{0D108BD9-81ED-4DB2-BD59-A6C34878D82A}">
                    <a16:rowId xmlns:a16="http://schemas.microsoft.com/office/drawing/2014/main" val="1227983782"/>
                  </a:ext>
                </a:extLst>
              </a:tr>
              <a:tr h="1550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Story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extLst>
                  <a:ext uri="{0D108BD9-81ED-4DB2-BD59-A6C34878D82A}">
                    <a16:rowId xmlns:a16="http://schemas.microsoft.com/office/drawing/2014/main" val="4075938917"/>
                  </a:ext>
                </a:extLst>
              </a:tr>
              <a:tr h="1550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7 plus Regionalni tjednik - Međimurska županija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extLst>
                  <a:ext uri="{0D108BD9-81ED-4DB2-BD59-A6C34878D82A}">
                    <a16:rowId xmlns:a16="http://schemas.microsoft.com/office/drawing/2014/main" val="2711700066"/>
                  </a:ext>
                </a:extLst>
              </a:tr>
              <a:tr h="1550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Nacional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extLst>
                  <a:ext uri="{0D108BD9-81ED-4DB2-BD59-A6C34878D82A}">
                    <a16:rowId xmlns:a16="http://schemas.microsoft.com/office/drawing/2014/main" val="4037964414"/>
                  </a:ext>
                </a:extLst>
              </a:tr>
              <a:tr h="1550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Posavska Hrvatska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extLst>
                  <a:ext uri="{0D108BD9-81ED-4DB2-BD59-A6C34878D82A}">
                    <a16:rowId xmlns:a16="http://schemas.microsoft.com/office/drawing/2014/main" val="3027012023"/>
                  </a:ext>
                </a:extLst>
              </a:tr>
              <a:tr h="1550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Školske novine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extLst>
                  <a:ext uri="{0D108BD9-81ED-4DB2-BD59-A6C34878D82A}">
                    <a16:rowId xmlns:a16="http://schemas.microsoft.com/office/drawing/2014/main" val="257685933"/>
                  </a:ext>
                </a:extLst>
              </a:tr>
              <a:tr h="1550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Glas Istre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extLst>
                  <a:ext uri="{0D108BD9-81ED-4DB2-BD59-A6C34878D82A}">
                    <a16:rowId xmlns:a16="http://schemas.microsoft.com/office/drawing/2014/main" val="3088056243"/>
                  </a:ext>
                </a:extLst>
              </a:tr>
              <a:tr h="1550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Zadarski tjednik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extLst>
                  <a:ext uri="{0D108BD9-81ED-4DB2-BD59-A6C34878D82A}">
                    <a16:rowId xmlns:a16="http://schemas.microsoft.com/office/drawing/2014/main" val="4114758212"/>
                  </a:ext>
                </a:extLst>
              </a:tr>
              <a:tr h="1550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Hrvatski umirovljenički list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extLst>
                  <a:ext uri="{0D108BD9-81ED-4DB2-BD59-A6C34878D82A}">
                    <a16:rowId xmlns:a16="http://schemas.microsoft.com/office/drawing/2014/main" val="2800803009"/>
                  </a:ext>
                </a:extLst>
              </a:tr>
              <a:tr h="1550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Jutarnji list - Like! Putovanja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extLst>
                  <a:ext uri="{0D108BD9-81ED-4DB2-BD59-A6C34878D82A}">
                    <a16:rowId xmlns:a16="http://schemas.microsoft.com/office/drawing/2014/main" val="115751999"/>
                  </a:ext>
                </a:extLst>
              </a:tr>
              <a:tr h="1550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Međimurske novine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6" marR="6826" marT="6826" marB="0" anchor="b"/>
                </a:tc>
                <a:extLst>
                  <a:ext uri="{0D108BD9-81ED-4DB2-BD59-A6C34878D82A}">
                    <a16:rowId xmlns:a16="http://schemas.microsoft.com/office/drawing/2014/main" val="1274562098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1B2AE4A-570D-34E4-EC9E-AE387CB070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722264"/>
              </p:ext>
            </p:extLst>
          </p:nvPr>
        </p:nvGraphicFramePr>
        <p:xfrm>
          <a:off x="4031942" y="1124729"/>
          <a:ext cx="3096344" cy="403243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418164977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248563495"/>
                    </a:ext>
                  </a:extLst>
                </a:gridCol>
              </a:tblGrid>
              <a:tr h="13147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Vijenac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extLst>
                  <a:ext uri="{0D108BD9-81ED-4DB2-BD59-A6C34878D82A}">
                    <a16:rowId xmlns:a16="http://schemas.microsoft.com/office/drawing/2014/main" val="1307342719"/>
                  </a:ext>
                </a:extLst>
              </a:tr>
              <a:tr h="16254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Glas grada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extLst>
                  <a:ext uri="{0D108BD9-81ED-4DB2-BD59-A6C34878D82A}">
                    <a16:rowId xmlns:a16="http://schemas.microsoft.com/office/drawing/2014/main" val="2114498602"/>
                  </a:ext>
                </a:extLst>
              </a:tr>
              <a:tr h="16254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Matica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extLst>
                  <a:ext uri="{0D108BD9-81ED-4DB2-BD59-A6C34878D82A}">
                    <a16:rowId xmlns:a16="http://schemas.microsoft.com/office/drawing/2014/main" val="3856413882"/>
                  </a:ext>
                </a:extLst>
              </a:tr>
              <a:tr h="16254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Sportske novosti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extLst>
                  <a:ext uri="{0D108BD9-81ED-4DB2-BD59-A6C34878D82A}">
                    <a16:rowId xmlns:a16="http://schemas.microsoft.com/office/drawing/2014/main" val="2609325577"/>
                  </a:ext>
                </a:extLst>
              </a:tr>
              <a:tr h="16254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Vukovarske novine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extLst>
                  <a:ext uri="{0D108BD9-81ED-4DB2-BD59-A6C34878D82A}">
                    <a16:rowId xmlns:a16="http://schemas.microsoft.com/office/drawing/2014/main" val="2747837751"/>
                  </a:ext>
                </a:extLst>
              </a:tr>
              <a:tr h="16254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Zagreb moj grad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extLst>
                  <a:ext uri="{0D108BD9-81ED-4DB2-BD59-A6C34878D82A}">
                    <a16:rowId xmlns:a16="http://schemas.microsoft.com/office/drawing/2014/main" val="3601450719"/>
                  </a:ext>
                </a:extLst>
              </a:tr>
              <a:tr h="16254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Auto motor i sport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extLst>
                  <a:ext uri="{0D108BD9-81ED-4DB2-BD59-A6C34878D82A}">
                    <a16:rowId xmlns:a16="http://schemas.microsoft.com/office/drawing/2014/main" val="41196431"/>
                  </a:ext>
                </a:extLst>
              </a:tr>
              <a:tr h="16254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Bjelovarski list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extLst>
                  <a:ext uri="{0D108BD9-81ED-4DB2-BD59-A6C34878D82A}">
                    <a16:rowId xmlns:a16="http://schemas.microsoft.com/office/drawing/2014/main" val="900685296"/>
                  </a:ext>
                </a:extLst>
              </a:tr>
              <a:tr h="16254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Croatia Inflight magazine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extLst>
                  <a:ext uri="{0D108BD9-81ED-4DB2-BD59-A6C34878D82A}">
                    <a16:rowId xmlns:a16="http://schemas.microsoft.com/office/drawing/2014/main" val="456393283"/>
                  </a:ext>
                </a:extLst>
              </a:tr>
              <a:tr h="16254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Express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extLst>
                  <a:ext uri="{0D108BD9-81ED-4DB2-BD59-A6C34878D82A}">
                    <a16:rowId xmlns:a16="http://schemas.microsoft.com/office/drawing/2014/main" val="1700819091"/>
                  </a:ext>
                </a:extLst>
              </a:tr>
              <a:tr h="16254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Glas Podravine i Prigorja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extLst>
                  <a:ext uri="{0D108BD9-81ED-4DB2-BD59-A6C34878D82A}">
                    <a16:rowId xmlns:a16="http://schemas.microsoft.com/office/drawing/2014/main" val="964415067"/>
                  </a:ext>
                </a:extLst>
              </a:tr>
              <a:tr h="16254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Gloria TURIZAM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extLst>
                  <a:ext uri="{0D108BD9-81ED-4DB2-BD59-A6C34878D82A}">
                    <a16:rowId xmlns:a16="http://schemas.microsoft.com/office/drawing/2014/main" val="2096449748"/>
                  </a:ext>
                </a:extLst>
              </a:tr>
              <a:tr h="16254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Jutarnji list - Gloria IN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extLst>
                  <a:ext uri="{0D108BD9-81ED-4DB2-BD59-A6C34878D82A}">
                    <a16:rowId xmlns:a16="http://schemas.microsoft.com/office/drawing/2014/main" val="597202893"/>
                  </a:ext>
                </a:extLst>
              </a:tr>
              <a:tr h="16254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Jutarnji list - Svijet kulture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extLst>
                  <a:ext uri="{0D108BD9-81ED-4DB2-BD59-A6C34878D82A}">
                    <a16:rowId xmlns:a16="http://schemas.microsoft.com/office/drawing/2014/main" val="981639872"/>
                  </a:ext>
                </a:extLst>
              </a:tr>
              <a:tr h="16254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Karlovački tjednik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extLst>
                  <a:ext uri="{0D108BD9-81ED-4DB2-BD59-A6C34878D82A}">
                    <a16:rowId xmlns:a16="http://schemas.microsoft.com/office/drawing/2014/main" val="3676569683"/>
                  </a:ext>
                </a:extLst>
              </a:tr>
              <a:tr h="16254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La Voce del Popolo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extLst>
                  <a:ext uri="{0D108BD9-81ED-4DB2-BD59-A6C34878D82A}">
                    <a16:rowId xmlns:a16="http://schemas.microsoft.com/office/drawing/2014/main" val="1322119176"/>
                  </a:ext>
                </a:extLst>
              </a:tr>
              <a:tr h="16254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Lider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extLst>
                  <a:ext uri="{0D108BD9-81ED-4DB2-BD59-A6C34878D82A}">
                    <a16:rowId xmlns:a16="http://schemas.microsoft.com/office/drawing/2014/main" val="1026213356"/>
                  </a:ext>
                </a:extLst>
              </a:tr>
              <a:tr h="16254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Liječničke novine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extLst>
                  <a:ext uri="{0D108BD9-81ED-4DB2-BD59-A6C34878D82A}">
                    <a16:rowId xmlns:a16="http://schemas.microsoft.com/office/drawing/2014/main" val="1018136049"/>
                  </a:ext>
                </a:extLst>
              </a:tr>
              <a:tr h="16254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Mljekarski list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extLst>
                  <a:ext uri="{0D108BD9-81ED-4DB2-BD59-A6C34878D82A}">
                    <a16:rowId xmlns:a16="http://schemas.microsoft.com/office/drawing/2014/main" val="1959968439"/>
                  </a:ext>
                </a:extLst>
              </a:tr>
              <a:tr h="16254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Novosti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extLst>
                  <a:ext uri="{0D108BD9-81ED-4DB2-BD59-A6C34878D82A}">
                    <a16:rowId xmlns:a16="http://schemas.microsoft.com/office/drawing/2014/main" val="3305836695"/>
                  </a:ext>
                </a:extLst>
              </a:tr>
              <a:tr h="16254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Podravski list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extLst>
                  <a:ext uri="{0D108BD9-81ED-4DB2-BD59-A6C34878D82A}">
                    <a16:rowId xmlns:a16="http://schemas.microsoft.com/office/drawing/2014/main" val="931352836"/>
                  </a:ext>
                </a:extLst>
              </a:tr>
              <a:tr h="16254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Ugostiteljstvo i turizam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extLst>
                  <a:ext uri="{0D108BD9-81ED-4DB2-BD59-A6C34878D82A}">
                    <a16:rowId xmlns:a16="http://schemas.microsoft.com/office/drawing/2014/main" val="3442333730"/>
                  </a:ext>
                </a:extLst>
              </a:tr>
              <a:tr h="16254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Universitas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extLst>
                  <a:ext uri="{0D108BD9-81ED-4DB2-BD59-A6C34878D82A}">
                    <a16:rowId xmlns:a16="http://schemas.microsoft.com/office/drawing/2014/main" val="1362571039"/>
                  </a:ext>
                </a:extLst>
              </a:tr>
              <a:tr h="16254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Yachts Croatia adriatic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extLst>
                  <a:ext uri="{0D108BD9-81ED-4DB2-BD59-A6C34878D82A}">
                    <a16:rowId xmlns:a16="http://schemas.microsoft.com/office/drawing/2014/main" val="220293548"/>
                  </a:ext>
                </a:extLst>
              </a:tr>
              <a:tr h="16254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Ukupno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509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3" marR="7763" marT="7763" marB="0" anchor="b"/>
                </a:tc>
                <a:extLst>
                  <a:ext uri="{0D108BD9-81ED-4DB2-BD59-A6C34878D82A}">
                    <a16:rowId xmlns:a16="http://schemas.microsoft.com/office/drawing/2014/main" val="291516345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FA88EAD-238D-0904-47EA-3B553C9B70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446368"/>
              </p:ext>
            </p:extLst>
          </p:nvPr>
        </p:nvGraphicFramePr>
        <p:xfrm>
          <a:off x="971600" y="717373"/>
          <a:ext cx="2643708" cy="50670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888363">
                  <a:extLst>
                    <a:ext uri="{9D8B030D-6E8A-4147-A177-3AD203B41FA5}">
                      <a16:colId xmlns:a16="http://schemas.microsoft.com/office/drawing/2014/main" val="367106979"/>
                    </a:ext>
                  </a:extLst>
                </a:gridCol>
                <a:gridCol w="755345">
                  <a:extLst>
                    <a:ext uri="{9D8B030D-6E8A-4147-A177-3AD203B41FA5}">
                      <a16:colId xmlns:a16="http://schemas.microsoft.com/office/drawing/2014/main" val="2776861018"/>
                    </a:ext>
                  </a:extLst>
                </a:gridCol>
              </a:tblGrid>
              <a:tr h="10014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>
                          <a:effectLst/>
                        </a:rPr>
                        <a:t>Internetski portali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Broj objava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1123154315"/>
                  </a:ext>
                </a:extLst>
              </a:tr>
              <a:tr h="951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www.zagorje-international.hr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119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1091971956"/>
                  </a:ext>
                </a:extLst>
              </a:tr>
              <a:tr h="951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www.zagorje.com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1203132417"/>
                  </a:ext>
                </a:extLst>
              </a:tr>
              <a:tr h="951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www.sjever.hr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3333669682"/>
                  </a:ext>
                </a:extLst>
              </a:tr>
              <a:tr h="951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www.glasistre.hr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3689612872"/>
                  </a:ext>
                </a:extLst>
              </a:tr>
              <a:tr h="951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www.vecernji.hr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4075975586"/>
                  </a:ext>
                </a:extLst>
              </a:tr>
              <a:tr h="951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www.tportal.hr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3101119804"/>
                  </a:ext>
                </a:extLst>
              </a:tr>
              <a:tr h="11191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www.hina.hr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1629611935"/>
                  </a:ext>
                </a:extLst>
              </a:tr>
              <a:tr h="951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www.hrt.hr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2043209603"/>
                  </a:ext>
                </a:extLst>
              </a:tr>
              <a:tr h="951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www.culturenet.hr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3764526307"/>
                  </a:ext>
                </a:extLst>
              </a:tr>
              <a:tr h="951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www.glas.hr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1826496736"/>
                  </a:ext>
                </a:extLst>
              </a:tr>
              <a:tr h="951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www.jutarnji.hr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1652808105"/>
                  </a:ext>
                </a:extLst>
              </a:tr>
              <a:tr h="951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www.rhzk.hr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1250981916"/>
                  </a:ext>
                </a:extLst>
              </a:tr>
              <a:tr h="951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www.zagreb.info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1448822222"/>
                  </a:ext>
                </a:extLst>
              </a:tr>
              <a:tr h="951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www.24sata.hr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2305159096"/>
                  </a:ext>
                </a:extLst>
              </a:tr>
              <a:tr h="951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www.index.hr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2954074077"/>
                  </a:ext>
                </a:extLst>
              </a:tr>
              <a:tr h="951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www.mojzagreb.info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2036011750"/>
                  </a:ext>
                </a:extLst>
              </a:tr>
              <a:tr h="951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www.ezadar.net.hr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1295296963"/>
                  </a:ext>
                </a:extLst>
              </a:tr>
              <a:tr h="951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www.prigorski.hr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3284161816"/>
                  </a:ext>
                </a:extLst>
              </a:tr>
              <a:tr h="951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www.direktno.hr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1655215719"/>
                  </a:ext>
                </a:extLst>
              </a:tr>
              <a:tr h="951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www.svijetkulture.com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1362566872"/>
                  </a:ext>
                </a:extLst>
              </a:tr>
              <a:tr h="951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www.novilist.hr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2858042644"/>
                  </a:ext>
                </a:extLst>
              </a:tr>
              <a:tr h="951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www.emedjimurje.net.hr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85397871"/>
                  </a:ext>
                </a:extLst>
              </a:tr>
              <a:tr h="951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www.film-mag.net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1294361688"/>
                  </a:ext>
                </a:extLst>
              </a:tr>
              <a:tr h="951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www.nacional.hr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18100723"/>
                  </a:ext>
                </a:extLst>
              </a:tr>
              <a:tr h="951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www.rtl.hr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2268022056"/>
                  </a:ext>
                </a:extLst>
              </a:tr>
              <a:tr h="951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www.zadarskilist.hr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1810301681"/>
                  </a:ext>
                </a:extLst>
              </a:tr>
              <a:tr h="951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www.057info.hr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3146850410"/>
                  </a:ext>
                </a:extLst>
              </a:tr>
              <a:tr h="951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www.dnevnik.hr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403860127"/>
                  </a:ext>
                </a:extLst>
              </a:tr>
              <a:tr h="951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www.kaj.hr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3038813153"/>
                  </a:ext>
                </a:extLst>
              </a:tr>
              <a:tr h="951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www.miss7.24sata.hr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1644553595"/>
                  </a:ext>
                </a:extLst>
              </a:tr>
              <a:tr h="951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www.turistickeprice.hr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601596417"/>
                  </a:ext>
                </a:extLst>
              </a:tr>
              <a:tr h="951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zmaichek.com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1138601460"/>
                  </a:ext>
                </a:extLst>
              </a:tr>
              <a:tr h="951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www.01portal.hr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2768434878"/>
                  </a:ext>
                </a:extLst>
              </a:tr>
              <a:tr h="951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www.dnevno.hr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1814662814"/>
                  </a:ext>
                </a:extLst>
              </a:tr>
              <a:tr h="951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www.gloria.hr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1173206531"/>
                  </a:ext>
                </a:extLst>
              </a:tr>
              <a:tr h="951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www.kigo.hr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2744811763"/>
                  </a:ext>
                </a:extLst>
              </a:tr>
              <a:tr h="951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www.politikaplus.com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17260313"/>
                  </a:ext>
                </a:extLst>
              </a:tr>
              <a:tr h="951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www.rplus.video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2077285749"/>
                  </a:ext>
                </a:extLst>
              </a:tr>
              <a:tr h="951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www.skole.hr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5" marR="4755" marT="4755" marB="0" anchor="b"/>
                </a:tc>
                <a:extLst>
                  <a:ext uri="{0D108BD9-81ED-4DB2-BD59-A6C34878D82A}">
                    <a16:rowId xmlns:a16="http://schemas.microsoft.com/office/drawing/2014/main" val="108599455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71B2E59-F859-0089-B325-BEECFFFAA9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274776"/>
              </p:ext>
            </p:extLst>
          </p:nvPr>
        </p:nvGraphicFramePr>
        <p:xfrm>
          <a:off x="4067944" y="713493"/>
          <a:ext cx="2643708" cy="507088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941322">
                  <a:extLst>
                    <a:ext uri="{9D8B030D-6E8A-4147-A177-3AD203B41FA5}">
                      <a16:colId xmlns:a16="http://schemas.microsoft.com/office/drawing/2014/main" val="3733764070"/>
                    </a:ext>
                  </a:extLst>
                </a:gridCol>
                <a:gridCol w="702386">
                  <a:extLst>
                    <a:ext uri="{9D8B030D-6E8A-4147-A177-3AD203B41FA5}">
                      <a16:colId xmlns:a16="http://schemas.microsoft.com/office/drawing/2014/main" val="729159650"/>
                    </a:ext>
                  </a:extLst>
                </a:gridCol>
              </a:tblGrid>
              <a:tr h="9703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www.dalmacijadanas.hr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b"/>
                </a:tc>
                <a:extLst>
                  <a:ext uri="{0D108BD9-81ED-4DB2-BD59-A6C34878D82A}">
                    <a16:rowId xmlns:a16="http://schemas.microsoft.com/office/drawing/2014/main" val="2978970857"/>
                  </a:ext>
                </a:extLst>
              </a:tr>
              <a:tr h="9703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www.dubrovniknet.hr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b"/>
                </a:tc>
                <a:extLst>
                  <a:ext uri="{0D108BD9-81ED-4DB2-BD59-A6C34878D82A}">
                    <a16:rowId xmlns:a16="http://schemas.microsoft.com/office/drawing/2014/main" val="677166569"/>
                  </a:ext>
                </a:extLst>
              </a:tr>
              <a:tr h="9703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www.hia.com.hr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b"/>
                </a:tc>
                <a:extLst>
                  <a:ext uri="{0D108BD9-81ED-4DB2-BD59-A6C34878D82A}">
                    <a16:rowId xmlns:a16="http://schemas.microsoft.com/office/drawing/2014/main" val="190894622"/>
                  </a:ext>
                </a:extLst>
              </a:tr>
              <a:tr h="9703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www.istra24.hr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b"/>
                </a:tc>
                <a:extLst>
                  <a:ext uri="{0D108BD9-81ED-4DB2-BD59-A6C34878D82A}">
                    <a16:rowId xmlns:a16="http://schemas.microsoft.com/office/drawing/2014/main" val="2879536268"/>
                  </a:ext>
                </a:extLst>
              </a:tr>
              <a:tr h="9703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www.journal.hr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b"/>
                </a:tc>
                <a:extLst>
                  <a:ext uri="{0D108BD9-81ED-4DB2-BD59-A6C34878D82A}">
                    <a16:rowId xmlns:a16="http://schemas.microsoft.com/office/drawing/2014/main" val="3283093179"/>
                  </a:ext>
                </a:extLst>
              </a:tr>
              <a:tr h="9703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www.liberoportal.hr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b"/>
                </a:tc>
                <a:extLst>
                  <a:ext uri="{0D108BD9-81ED-4DB2-BD59-A6C34878D82A}">
                    <a16:rowId xmlns:a16="http://schemas.microsoft.com/office/drawing/2014/main" val="3774463777"/>
                  </a:ext>
                </a:extLst>
              </a:tr>
              <a:tr h="9703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www.medjimurjepress.net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b"/>
                </a:tc>
                <a:extLst>
                  <a:ext uri="{0D108BD9-81ED-4DB2-BD59-A6C34878D82A}">
                    <a16:rowId xmlns:a16="http://schemas.microsoft.com/office/drawing/2014/main" val="1133731935"/>
                  </a:ext>
                </a:extLst>
              </a:tr>
              <a:tr h="9703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www.n1info.com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b"/>
                </a:tc>
                <a:extLst>
                  <a:ext uri="{0D108BD9-81ED-4DB2-BD59-A6C34878D82A}">
                    <a16:rowId xmlns:a16="http://schemas.microsoft.com/office/drawing/2014/main" val="1913819197"/>
                  </a:ext>
                </a:extLst>
              </a:tr>
              <a:tr h="9703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www.net.hr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b"/>
                </a:tc>
                <a:extLst>
                  <a:ext uri="{0D108BD9-81ED-4DB2-BD59-A6C34878D82A}">
                    <a16:rowId xmlns:a16="http://schemas.microsoft.com/office/drawing/2014/main" val="2101997620"/>
                  </a:ext>
                </a:extLst>
              </a:tr>
              <a:tr h="9703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www.poduckun.net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b"/>
                </a:tc>
                <a:extLst>
                  <a:ext uri="{0D108BD9-81ED-4DB2-BD59-A6C34878D82A}">
                    <a16:rowId xmlns:a16="http://schemas.microsoft.com/office/drawing/2014/main" val="2384961923"/>
                  </a:ext>
                </a:extLst>
              </a:tr>
              <a:tr h="9703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www.seebiz.eu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b"/>
                </a:tc>
                <a:extLst>
                  <a:ext uri="{0D108BD9-81ED-4DB2-BD59-A6C34878D82A}">
                    <a16:rowId xmlns:a16="http://schemas.microsoft.com/office/drawing/2014/main" val="2147060040"/>
                  </a:ext>
                </a:extLst>
              </a:tr>
              <a:tr h="9703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www.slobodnadalmacija.hr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b"/>
                </a:tc>
                <a:extLst>
                  <a:ext uri="{0D108BD9-81ED-4DB2-BD59-A6C34878D82A}">
                    <a16:rowId xmlns:a16="http://schemas.microsoft.com/office/drawing/2014/main" val="2645990552"/>
                  </a:ext>
                </a:extLst>
              </a:tr>
              <a:tr h="9703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www.teklic.hr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b"/>
                </a:tc>
                <a:extLst>
                  <a:ext uri="{0D108BD9-81ED-4DB2-BD59-A6C34878D82A}">
                    <a16:rowId xmlns:a16="http://schemas.microsoft.com/office/drawing/2014/main" val="1444519360"/>
                  </a:ext>
                </a:extLst>
              </a:tr>
              <a:tr h="9703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www.varazdinski.net.hr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b"/>
                </a:tc>
                <a:extLst>
                  <a:ext uri="{0D108BD9-81ED-4DB2-BD59-A6C34878D82A}">
                    <a16:rowId xmlns:a16="http://schemas.microsoft.com/office/drawing/2014/main" val="2480895984"/>
                  </a:ext>
                </a:extLst>
              </a:tr>
              <a:tr h="9703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www.zadarski.slobodnadalmacija.hr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b"/>
                </a:tc>
                <a:extLst>
                  <a:ext uri="{0D108BD9-81ED-4DB2-BD59-A6C34878D82A}">
                    <a16:rowId xmlns:a16="http://schemas.microsoft.com/office/drawing/2014/main" val="1616147584"/>
                  </a:ext>
                </a:extLst>
              </a:tr>
              <a:tr h="9703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www.5portal.hr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b"/>
                </a:tc>
                <a:extLst>
                  <a:ext uri="{0D108BD9-81ED-4DB2-BD59-A6C34878D82A}">
                    <a16:rowId xmlns:a16="http://schemas.microsoft.com/office/drawing/2014/main" val="4002572855"/>
                  </a:ext>
                </a:extLst>
              </a:tr>
              <a:tr h="9703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www.automania.hr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b"/>
                </a:tc>
                <a:extLst>
                  <a:ext uri="{0D108BD9-81ED-4DB2-BD59-A6C34878D82A}">
                    <a16:rowId xmlns:a16="http://schemas.microsoft.com/office/drawing/2014/main" val="3053721581"/>
                  </a:ext>
                </a:extLst>
              </a:tr>
              <a:tr h="9703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www.autonet.hr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b"/>
                </a:tc>
                <a:extLst>
                  <a:ext uri="{0D108BD9-81ED-4DB2-BD59-A6C34878D82A}">
                    <a16:rowId xmlns:a16="http://schemas.microsoft.com/office/drawing/2014/main" val="3163903009"/>
                  </a:ext>
                </a:extLst>
              </a:tr>
              <a:tr h="9703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www.belizagrebgrad.com.hr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b"/>
                </a:tc>
                <a:extLst>
                  <a:ext uri="{0D108BD9-81ED-4DB2-BD59-A6C34878D82A}">
                    <a16:rowId xmlns:a16="http://schemas.microsoft.com/office/drawing/2014/main" val="1089294465"/>
                  </a:ext>
                </a:extLst>
              </a:tr>
              <a:tr h="9703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www.dailynewscaffe.com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b"/>
                </a:tc>
                <a:extLst>
                  <a:ext uri="{0D108BD9-81ED-4DB2-BD59-A6C34878D82A}">
                    <a16:rowId xmlns:a16="http://schemas.microsoft.com/office/drawing/2014/main" val="4000331578"/>
                  </a:ext>
                </a:extLst>
              </a:tr>
              <a:tr h="9703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www.dalmatinskiportal.hr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b"/>
                </a:tc>
                <a:extLst>
                  <a:ext uri="{0D108BD9-81ED-4DB2-BD59-A6C34878D82A}">
                    <a16:rowId xmlns:a16="http://schemas.microsoft.com/office/drawing/2014/main" val="464329591"/>
                  </a:ext>
                </a:extLst>
              </a:tr>
              <a:tr h="9703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www.dubrovnikinsider.hr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b"/>
                </a:tc>
                <a:extLst>
                  <a:ext uri="{0D108BD9-81ED-4DB2-BD59-A6C34878D82A}">
                    <a16:rowId xmlns:a16="http://schemas.microsoft.com/office/drawing/2014/main" val="4126205973"/>
                  </a:ext>
                </a:extLst>
              </a:tr>
              <a:tr h="9703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www.dubrovnikportal.com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b"/>
                </a:tc>
                <a:extLst>
                  <a:ext uri="{0D108BD9-81ED-4DB2-BD59-A6C34878D82A}">
                    <a16:rowId xmlns:a16="http://schemas.microsoft.com/office/drawing/2014/main" val="3188864375"/>
                  </a:ext>
                </a:extLst>
              </a:tr>
              <a:tr h="9703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www.dubrovnikpress.hr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b"/>
                </a:tc>
                <a:extLst>
                  <a:ext uri="{0D108BD9-81ED-4DB2-BD59-A6C34878D82A}">
                    <a16:rowId xmlns:a16="http://schemas.microsoft.com/office/drawing/2014/main" val="2329522726"/>
                  </a:ext>
                </a:extLst>
              </a:tr>
              <a:tr h="9703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www.epodravina.hr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b"/>
                </a:tc>
                <a:extLst>
                  <a:ext uri="{0D108BD9-81ED-4DB2-BD59-A6C34878D82A}">
                    <a16:rowId xmlns:a16="http://schemas.microsoft.com/office/drawing/2014/main" val="3340748185"/>
                  </a:ext>
                </a:extLst>
              </a:tr>
              <a:tr h="9703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www.gornjastubica.hr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b"/>
                </a:tc>
                <a:extLst>
                  <a:ext uri="{0D108BD9-81ED-4DB2-BD59-A6C34878D82A}">
                    <a16:rowId xmlns:a16="http://schemas.microsoft.com/office/drawing/2014/main" val="4147684687"/>
                  </a:ext>
                </a:extLst>
              </a:tr>
              <a:tr h="9703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www.grazia.hr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b"/>
                </a:tc>
                <a:extLst>
                  <a:ext uri="{0D108BD9-81ED-4DB2-BD59-A6C34878D82A}">
                    <a16:rowId xmlns:a16="http://schemas.microsoft.com/office/drawing/2014/main" val="2441848082"/>
                  </a:ext>
                </a:extLst>
              </a:tr>
              <a:tr h="9703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www.hrvatska-danas.com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b"/>
                </a:tc>
                <a:extLst>
                  <a:ext uri="{0D108BD9-81ED-4DB2-BD59-A6C34878D82A}">
                    <a16:rowId xmlns:a16="http://schemas.microsoft.com/office/drawing/2014/main" val="4145711069"/>
                  </a:ext>
                </a:extLst>
              </a:tr>
              <a:tr h="9703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www.istrain.hr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b"/>
                </a:tc>
                <a:extLst>
                  <a:ext uri="{0D108BD9-81ED-4DB2-BD59-A6C34878D82A}">
                    <a16:rowId xmlns:a16="http://schemas.microsoft.com/office/drawing/2014/main" val="3603772484"/>
                  </a:ext>
                </a:extLst>
              </a:tr>
              <a:tr h="9703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www.kaportal.net.hr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b"/>
                </a:tc>
                <a:extLst>
                  <a:ext uri="{0D108BD9-81ED-4DB2-BD59-A6C34878D82A}">
                    <a16:rowId xmlns:a16="http://schemas.microsoft.com/office/drawing/2014/main" val="642347171"/>
                  </a:ext>
                </a:extLst>
              </a:tr>
              <a:tr h="9703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www.kulturpunkt.hr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b"/>
                </a:tc>
                <a:extLst>
                  <a:ext uri="{0D108BD9-81ED-4DB2-BD59-A6C34878D82A}">
                    <a16:rowId xmlns:a16="http://schemas.microsoft.com/office/drawing/2014/main" val="3703421300"/>
                  </a:ext>
                </a:extLst>
              </a:tr>
              <a:tr h="9703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www.lipadona.com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b"/>
                </a:tc>
                <a:extLst>
                  <a:ext uri="{0D108BD9-81ED-4DB2-BD59-A6C34878D82A}">
                    <a16:rowId xmlns:a16="http://schemas.microsoft.com/office/drawing/2014/main" val="3916980793"/>
                  </a:ext>
                </a:extLst>
              </a:tr>
              <a:tr h="9703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www.ljepotaizdravlje.hr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b"/>
                </a:tc>
                <a:extLst>
                  <a:ext uri="{0D108BD9-81ED-4DB2-BD59-A6C34878D82A}">
                    <a16:rowId xmlns:a16="http://schemas.microsoft.com/office/drawing/2014/main" val="4097948969"/>
                  </a:ext>
                </a:extLst>
              </a:tr>
              <a:tr h="9703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www.metro-portal.hr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b"/>
                </a:tc>
                <a:extLst>
                  <a:ext uri="{0D108BD9-81ED-4DB2-BD59-A6C34878D82A}">
                    <a16:rowId xmlns:a16="http://schemas.microsoft.com/office/drawing/2014/main" val="2874723015"/>
                  </a:ext>
                </a:extLst>
              </a:tr>
              <a:tr h="9703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www.narod.hr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b"/>
                </a:tc>
                <a:extLst>
                  <a:ext uri="{0D108BD9-81ED-4DB2-BD59-A6C34878D82A}">
                    <a16:rowId xmlns:a16="http://schemas.microsoft.com/office/drawing/2014/main" val="2487136603"/>
                  </a:ext>
                </a:extLst>
              </a:tr>
              <a:tr h="9703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www.naturala.hr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b"/>
                </a:tc>
                <a:extLst>
                  <a:ext uri="{0D108BD9-81ED-4DB2-BD59-A6C34878D82A}">
                    <a16:rowId xmlns:a16="http://schemas.microsoft.com/office/drawing/2014/main" val="2780011864"/>
                  </a:ext>
                </a:extLst>
              </a:tr>
              <a:tr h="9703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www.podravski.hr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b"/>
                </a:tc>
                <a:extLst>
                  <a:ext uri="{0D108BD9-81ED-4DB2-BD59-A6C34878D82A}">
                    <a16:rowId xmlns:a16="http://schemas.microsoft.com/office/drawing/2014/main" val="2835808640"/>
                  </a:ext>
                </a:extLst>
              </a:tr>
              <a:tr h="9703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www.riportal.net.hr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b"/>
                </a:tc>
                <a:extLst>
                  <a:ext uri="{0D108BD9-81ED-4DB2-BD59-A6C34878D82A}">
                    <a16:rowId xmlns:a16="http://schemas.microsoft.com/office/drawing/2014/main" val="321810259"/>
                  </a:ext>
                </a:extLst>
              </a:tr>
              <a:tr h="9703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www.scena.hr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b"/>
                </a:tc>
                <a:extLst>
                  <a:ext uri="{0D108BD9-81ED-4DB2-BD59-A6C34878D82A}">
                    <a16:rowId xmlns:a16="http://schemas.microsoft.com/office/drawing/2014/main" val="3192299317"/>
                  </a:ext>
                </a:extLst>
              </a:tr>
              <a:tr h="9703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www.she.hr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b"/>
                </a:tc>
                <a:extLst>
                  <a:ext uri="{0D108BD9-81ED-4DB2-BD59-A6C34878D82A}">
                    <a16:rowId xmlns:a16="http://schemas.microsoft.com/office/drawing/2014/main" val="3130952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6068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2F63ED2-C1B7-A0C9-F804-A588230DC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387165"/>
              </p:ext>
            </p:extLst>
          </p:nvPr>
        </p:nvGraphicFramePr>
        <p:xfrm>
          <a:off x="971600" y="764704"/>
          <a:ext cx="2664296" cy="494894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82762089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950349376"/>
                    </a:ext>
                  </a:extLst>
                </a:gridCol>
              </a:tblGrid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www.sibenski.slobodnadalmacija.hr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3258461611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www.sibenskiportal.hr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3978439522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www.story.hr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190013534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www.super1telegram.hr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1886613049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www.telegram.hr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1360699473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www.teleskop.hr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1405741790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www.una.world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4058994274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www.varazdinske-vijesti.hr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2209612900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www.velikagorica.com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1444594687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www.zagrebancija.com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3569872784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www.zagrebonline.hr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3142623946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www.zgportal.com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2479579138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www.zimo.dnevnik.hr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4022209165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www.znatko.com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3470131717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wwwglasgrada.hr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3959621085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studentski.hr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2532370995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www.7dnevno.hr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795497192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www.akademija-art.hr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2493335259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www.antenazadar.hr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73541111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www.autofm.net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2517173145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www.bug.hr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1368252788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www.cromoda.com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986873413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www.danica.hr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3667013592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www.dokumentarni.net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13775653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www.drava.info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2484042793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www.dugopolje.org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653313315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www.fashion.hr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4104332024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www.fiuman.hr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4106054806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www.gastro.24sata.hr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4196174336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www.hedonist-magazin.com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279673226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www.hkm.hr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275815152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www.hrturizam.hr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2224601933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www.istriaterramagica.eu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3463560964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www.jolie.hr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237988454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www.juzni.hr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714437297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www.karlovacki.hr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1927816550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www.klikaj.hr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777739500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www.makarska-danas.com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3768217543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www.menu.hr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416228378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2CECFBD-4104-CF20-58B9-A44AD21E9E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322382"/>
              </p:ext>
            </p:extLst>
          </p:nvPr>
        </p:nvGraphicFramePr>
        <p:xfrm>
          <a:off x="4067944" y="764704"/>
          <a:ext cx="2664296" cy="494894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2725204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579313386"/>
                    </a:ext>
                  </a:extLst>
                </a:gridCol>
              </a:tblGrid>
              <a:tr h="442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www.metropolitan.hr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1228318500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www.miss7zdrava.24sata.hr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1921804553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www.mixer.hr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2108497418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www.mojportal.hr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284746328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www.mojtv.hr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2464026851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www.muralist.hr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3613731115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www.mvinfo.hr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4236102718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www.nizagorjemalo.hr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1785483986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www.novine.hr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3192865000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www.novi-radio.hr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1387229084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www.osijeknews.hr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2563890302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www.plavakamenica.hr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1175267604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www.porestina.info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2766692918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www.portalnovosti.com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4244977309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www.poslovni.hr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2382816806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www.pozega.eu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2120058125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www.ps-portal.eu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2573900162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www.radio-mreznica.hr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3363314132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www.redakcija.hr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1974389524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www.regionalexpress.hr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2304198030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www.regionalni.com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4023220546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www.rijekadanas.com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4150036479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www.slowliving.hr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2906628894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www.soundguardian.com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3658274262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www.sportnet.hr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73295550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www.svijet.hr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1558837999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www.tris.com.hr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3452681465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www.trogirskiportal.hr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1273985497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www.turizmoteka.hr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2277658312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www.vzaktualno.hr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2021871249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www.wish.hr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4013369197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www.wishmama.hr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19361175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www.womeninadria.com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1037714491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www.zagrebi.hr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2110633921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www.zapad.tv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3325541447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www.zg-magazin.com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1951064866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www.ziher.hr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419746398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www.zvono.eu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110956887"/>
                  </a:ext>
                </a:extLst>
              </a:tr>
              <a:tr h="995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Ukupno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796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6" marR="4976" marT="4976" marB="0" anchor="b"/>
                </a:tc>
                <a:extLst>
                  <a:ext uri="{0D108BD9-81ED-4DB2-BD59-A6C34878D82A}">
                    <a16:rowId xmlns:a16="http://schemas.microsoft.com/office/drawing/2014/main" val="562677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7622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5437" y="69549"/>
            <a:ext cx="2612347" cy="360040"/>
          </a:xfrm>
        </p:spPr>
        <p:txBody>
          <a:bodyPr>
            <a:noAutofit/>
          </a:bodyPr>
          <a:lstStyle/>
          <a:p>
            <a:r>
              <a:rPr lang="hr-HR" alt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Kolaž objava - izbor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D58A8D-38C9-75B7-A354-142405450F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451" y="-1"/>
            <a:ext cx="2175838" cy="32278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7A0DDC-C9F0-19FF-44B4-432C9082C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002" y="3898485"/>
            <a:ext cx="2038998" cy="29595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D24600-1F79-C18C-165C-05E35E0AB0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038" y="0"/>
            <a:ext cx="3151404" cy="21568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1F318EE-41F1-6AB6-4229-0460E55EA1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88" y="429589"/>
            <a:ext cx="2251355" cy="43762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C1794A6-7202-1278-610E-FDFAAC1F1B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2" y="3652436"/>
            <a:ext cx="2377265" cy="32055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34379CF-0B3E-2536-AD10-9526F88997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139" y="2096127"/>
            <a:ext cx="4162901" cy="16929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B22095A-15C8-78AD-79E1-67E244A623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622" y="-14822"/>
            <a:ext cx="1579378" cy="30266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8FAB8C-9F4E-B60B-ACE2-86A785F6BB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136" y="3678985"/>
            <a:ext cx="2515896" cy="29483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B81632-5D0F-C449-BB7A-8E45B9074B1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341" y="2846444"/>
            <a:ext cx="1972148" cy="193340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9BB52D9-CB71-F5BF-0071-6B44FEC452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363" y="3212976"/>
            <a:ext cx="1153552" cy="36647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2677674-F4EA-3432-56E0-C0109383051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9173" y="4519614"/>
            <a:ext cx="1784827" cy="233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884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7024687" cy="503337"/>
          </a:xfrm>
        </p:spPr>
        <p:txBody>
          <a:bodyPr>
            <a:normAutofit/>
          </a:bodyPr>
          <a:lstStyle/>
          <a:p>
            <a:r>
              <a:rPr lang="hr-HR" alt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Komercijalna vrijednost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60130A-FD58-4947-93F2-CB67BE5E79AD}"/>
              </a:ext>
            </a:extLst>
          </p:cNvPr>
          <p:cNvSpPr txBox="1"/>
          <p:nvPr/>
        </p:nvSpPr>
        <p:spPr>
          <a:xfrm>
            <a:off x="1691680" y="5085184"/>
            <a:ext cx="3848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latin typeface="+mn-lt"/>
              </a:rPr>
              <a:t>Komercijalna vrijednost ukupno za Muzeje Hrvatskog zagorja iznosi: </a:t>
            </a:r>
            <a:r>
              <a:rPr lang="hr-HR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1.150.031,35 EUR</a:t>
            </a:r>
            <a:endParaRPr lang="hr-H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2FFB395-A397-3E85-A0B4-879E601492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8459044"/>
              </p:ext>
            </p:extLst>
          </p:nvPr>
        </p:nvGraphicFramePr>
        <p:xfrm>
          <a:off x="827584" y="1196752"/>
          <a:ext cx="576064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1641</TotalTime>
  <Words>6394</Words>
  <Application>Microsoft Office PowerPoint</Application>
  <PresentationFormat>On-screen Show (4:3)</PresentationFormat>
  <Paragraphs>2457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Corbel</vt:lpstr>
      <vt:lpstr>Trebuchet MS</vt:lpstr>
      <vt:lpstr>Wingdings</vt:lpstr>
      <vt:lpstr>Wingdings 3</vt:lpstr>
      <vt:lpstr>Facet</vt:lpstr>
      <vt:lpstr>PowerPoint Presentation</vt:lpstr>
      <vt:lpstr>Uvod</vt:lpstr>
      <vt:lpstr>Ukupan broj objava i objave po mjesecima</vt:lpstr>
      <vt:lpstr>Objave po vrsti medija i mediji koji su najviše objavljivali</vt:lpstr>
      <vt:lpstr>PowerPoint Presentation</vt:lpstr>
      <vt:lpstr>PowerPoint Presentation</vt:lpstr>
      <vt:lpstr>PowerPoint Presentation</vt:lpstr>
      <vt:lpstr>Kolaž objava - izbor</vt:lpstr>
      <vt:lpstr>Komercijalna vrijednost</vt:lpstr>
      <vt:lpstr>PowerPoint Presentation</vt:lpstr>
      <vt:lpstr>PowerPoint Presentation</vt:lpstr>
      <vt:lpstr>PowerPoint Presentation</vt:lpstr>
      <vt:lpstr>Broj objava za subjekte pregleda</vt:lpstr>
      <vt:lpstr>Dvor Veliki Tabor</vt:lpstr>
      <vt:lpstr>PowerPoint Presentation</vt:lpstr>
      <vt:lpstr>Galerija Antuna Augustinčića</vt:lpstr>
      <vt:lpstr>Muzej krapinskih neandertalaca</vt:lpstr>
      <vt:lpstr>PowerPoint Presentation</vt:lpstr>
      <vt:lpstr>Muzej seljačkih buna</vt:lpstr>
      <vt:lpstr>PowerPoint Presentation</vt:lpstr>
      <vt:lpstr>Muzej „Staro selo” Kumrovec</vt:lpstr>
      <vt:lpstr>Komercijalna vrijednost svih subjekata</vt:lpstr>
      <vt:lpstr>Kontakt: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Nikolina Hodak</dc:creator>
  <cp:lastModifiedBy>Ines Kovačić</cp:lastModifiedBy>
  <cp:revision>177</cp:revision>
  <cp:lastPrinted>2019-05-14T07:34:07Z</cp:lastPrinted>
  <dcterms:created xsi:type="dcterms:W3CDTF">2017-07-12T09:52:19Z</dcterms:created>
  <dcterms:modified xsi:type="dcterms:W3CDTF">2023-01-12T09:58:58Z</dcterms:modified>
</cp:coreProperties>
</file>